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55"/>
  </p:notesMasterIdLst>
  <p:sldIdLst>
    <p:sldId id="257" r:id="rId5"/>
    <p:sldId id="261" r:id="rId6"/>
    <p:sldId id="260" r:id="rId7"/>
    <p:sldId id="306" r:id="rId8"/>
    <p:sldId id="288" r:id="rId9"/>
    <p:sldId id="266" r:id="rId10"/>
    <p:sldId id="267" r:id="rId11"/>
    <p:sldId id="263" r:id="rId12"/>
    <p:sldId id="283" r:id="rId13"/>
    <p:sldId id="269" r:id="rId14"/>
    <p:sldId id="310" r:id="rId15"/>
    <p:sldId id="289" r:id="rId16"/>
    <p:sldId id="270" r:id="rId17"/>
    <p:sldId id="290" r:id="rId18"/>
    <p:sldId id="271" r:id="rId19"/>
    <p:sldId id="272" r:id="rId20"/>
    <p:sldId id="311" r:id="rId21"/>
    <p:sldId id="291" r:id="rId22"/>
    <p:sldId id="287" r:id="rId23"/>
    <p:sldId id="273"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275" r:id="rId37"/>
    <p:sldId id="304" r:id="rId38"/>
    <p:sldId id="312" r:id="rId39"/>
    <p:sldId id="305" r:id="rId40"/>
    <p:sldId id="277" r:id="rId41"/>
    <p:sldId id="313" r:id="rId42"/>
    <p:sldId id="278" r:id="rId43"/>
    <p:sldId id="279" r:id="rId44"/>
    <p:sldId id="280" r:id="rId45"/>
    <p:sldId id="314" r:id="rId46"/>
    <p:sldId id="281" r:id="rId47"/>
    <p:sldId id="285" r:id="rId48"/>
    <p:sldId id="286" r:id="rId49"/>
    <p:sldId id="282" r:id="rId50"/>
    <p:sldId id="308" r:id="rId51"/>
    <p:sldId id="307" r:id="rId52"/>
    <p:sldId id="315" r:id="rId53"/>
    <p:sldId id="316" r:id="rId5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672F2-8E30-4611-93BB-A3213922842C}" v="1" dt="2024-08-08T05:53:28.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26" autoAdjust="0"/>
  </p:normalViewPr>
  <p:slideViewPr>
    <p:cSldViewPr snapToGrid="0">
      <p:cViewPr varScale="1">
        <p:scale>
          <a:sx n="104" d="100"/>
          <a:sy n="104"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Basser" userId="21de0e303113e869" providerId="LiveId" clId="{A30672F2-8E30-4611-93BB-A3213922842C}"/>
    <pc:docChg chg="undo redo custSel addSld delSld modSld sldOrd">
      <pc:chgData name="Sally Basser" userId="21de0e303113e869" providerId="LiveId" clId="{A30672F2-8E30-4611-93BB-A3213922842C}" dt="2024-08-08T05:56:41.709" v="4472" actId="20577"/>
      <pc:docMkLst>
        <pc:docMk/>
      </pc:docMkLst>
      <pc:sldChg chg="modSp mod">
        <pc:chgData name="Sally Basser" userId="21de0e303113e869" providerId="LiveId" clId="{A30672F2-8E30-4611-93BB-A3213922842C}" dt="2024-07-15T11:45:43.193" v="11" actId="1076"/>
        <pc:sldMkLst>
          <pc:docMk/>
          <pc:sldMk cId="2475805559" sldId="257"/>
        </pc:sldMkLst>
        <pc:spChg chg="mod">
          <ac:chgData name="Sally Basser" userId="21de0e303113e869" providerId="LiveId" clId="{A30672F2-8E30-4611-93BB-A3213922842C}" dt="2024-07-15T11:45:40.817" v="10" actId="20577"/>
          <ac:spMkLst>
            <pc:docMk/>
            <pc:sldMk cId="2475805559" sldId="257"/>
            <ac:spMk id="2" creationId="{1C21E816-31F5-48BB-BD02-D15F2F18B48A}"/>
          </ac:spMkLst>
        </pc:spChg>
        <pc:picChg chg="mod">
          <ac:chgData name="Sally Basser" userId="21de0e303113e869" providerId="LiveId" clId="{A30672F2-8E30-4611-93BB-A3213922842C}" dt="2024-07-15T11:45:43.193" v="11" actId="1076"/>
          <ac:picMkLst>
            <pc:docMk/>
            <pc:sldMk cId="2475805559" sldId="257"/>
            <ac:picMk id="6" creationId="{F1A8C364-94D4-4630-BAD0-78722F347055}"/>
          </ac:picMkLst>
        </pc:picChg>
      </pc:sldChg>
      <pc:sldChg chg="modSp mod">
        <pc:chgData name="Sally Basser" userId="21de0e303113e869" providerId="LiveId" clId="{A30672F2-8E30-4611-93BB-A3213922842C}" dt="2024-07-16T01:16:45.514" v="3454" actId="1076"/>
        <pc:sldMkLst>
          <pc:docMk/>
          <pc:sldMk cId="3998737170" sldId="260"/>
        </pc:sldMkLst>
        <pc:spChg chg="mod">
          <ac:chgData name="Sally Basser" userId="21de0e303113e869" providerId="LiveId" clId="{A30672F2-8E30-4611-93BB-A3213922842C}" dt="2024-07-16T01:16:45.514" v="3454" actId="1076"/>
          <ac:spMkLst>
            <pc:docMk/>
            <pc:sldMk cId="3998737170" sldId="260"/>
            <ac:spMk id="3" creationId="{03E7E9BC-C6AB-4A20-A121-D63E8A62F08B}"/>
          </ac:spMkLst>
        </pc:spChg>
      </pc:sldChg>
      <pc:sldChg chg="modSp mod">
        <pc:chgData name="Sally Basser" userId="21de0e303113e869" providerId="LiveId" clId="{A30672F2-8E30-4611-93BB-A3213922842C}" dt="2024-07-15T11:48:19.127" v="32" actId="2710"/>
        <pc:sldMkLst>
          <pc:docMk/>
          <pc:sldMk cId="1189590342" sldId="261"/>
        </pc:sldMkLst>
        <pc:spChg chg="mod">
          <ac:chgData name="Sally Basser" userId="21de0e303113e869" providerId="LiveId" clId="{A30672F2-8E30-4611-93BB-A3213922842C}" dt="2024-07-15T11:48:19.127" v="32" actId="2710"/>
          <ac:spMkLst>
            <pc:docMk/>
            <pc:sldMk cId="1189590342" sldId="261"/>
            <ac:spMk id="3" creationId="{516BE629-CBE9-4268-86CA-8E0ED1D80D67}"/>
          </ac:spMkLst>
        </pc:spChg>
      </pc:sldChg>
      <pc:sldChg chg="del">
        <pc:chgData name="Sally Basser" userId="21de0e303113e869" providerId="LiveId" clId="{A30672F2-8E30-4611-93BB-A3213922842C}" dt="2024-07-15T11:56:13.295" v="116" actId="47"/>
        <pc:sldMkLst>
          <pc:docMk/>
          <pc:sldMk cId="708298704" sldId="262"/>
        </pc:sldMkLst>
      </pc:sldChg>
      <pc:sldChg chg="modSp mod">
        <pc:chgData name="Sally Basser" userId="21de0e303113e869" providerId="LiveId" clId="{A30672F2-8E30-4611-93BB-A3213922842C}" dt="2024-07-16T01:17:28.852" v="3458" actId="27636"/>
        <pc:sldMkLst>
          <pc:docMk/>
          <pc:sldMk cId="1447097240" sldId="263"/>
        </pc:sldMkLst>
        <pc:spChg chg="mod">
          <ac:chgData name="Sally Basser" userId="21de0e303113e869" providerId="LiveId" clId="{A30672F2-8E30-4611-93BB-A3213922842C}" dt="2024-07-16T01:17:28.852" v="3458" actId="27636"/>
          <ac:spMkLst>
            <pc:docMk/>
            <pc:sldMk cId="1447097240" sldId="263"/>
            <ac:spMk id="5" creationId="{92EC6D68-FB3F-4277-A67F-6E5038159FED}"/>
          </ac:spMkLst>
        </pc:spChg>
      </pc:sldChg>
      <pc:sldChg chg="del">
        <pc:chgData name="Sally Basser" userId="21de0e303113e869" providerId="LiveId" clId="{A30672F2-8E30-4611-93BB-A3213922842C}" dt="2024-07-15T11:56:27.043" v="117" actId="47"/>
        <pc:sldMkLst>
          <pc:docMk/>
          <pc:sldMk cId="3833783310" sldId="265"/>
        </pc:sldMkLst>
      </pc:sldChg>
      <pc:sldChg chg="addSp modSp mod">
        <pc:chgData name="Sally Basser" userId="21de0e303113e869" providerId="LiveId" clId="{A30672F2-8E30-4611-93BB-A3213922842C}" dt="2024-07-15T23:35:49.930" v="931" actId="20577"/>
        <pc:sldMkLst>
          <pc:docMk/>
          <pc:sldMk cId="3531642836" sldId="266"/>
        </pc:sldMkLst>
        <pc:spChg chg="mod">
          <ac:chgData name="Sally Basser" userId="21de0e303113e869" providerId="LiveId" clId="{A30672F2-8E30-4611-93BB-A3213922842C}" dt="2024-07-15T12:00:31.018" v="143" actId="5793"/>
          <ac:spMkLst>
            <pc:docMk/>
            <pc:sldMk cId="3531642836" sldId="266"/>
            <ac:spMk id="3" creationId="{ECF1E6E3-79F1-437A-9D4A-A9AB0C5E6E72}"/>
          </ac:spMkLst>
        </pc:spChg>
        <pc:spChg chg="add">
          <ac:chgData name="Sally Basser" userId="21de0e303113e869" providerId="LiveId" clId="{A30672F2-8E30-4611-93BB-A3213922842C}" dt="2024-07-15T12:00:18.338" v="139"/>
          <ac:spMkLst>
            <pc:docMk/>
            <pc:sldMk cId="3531642836" sldId="266"/>
            <ac:spMk id="4" creationId="{45A6437B-8D80-5C3D-5AE3-21631D4BC79D}"/>
          </ac:spMkLst>
        </pc:spChg>
        <pc:spChg chg="add">
          <ac:chgData name="Sally Basser" userId="21de0e303113e869" providerId="LiveId" clId="{A30672F2-8E30-4611-93BB-A3213922842C}" dt="2024-07-15T12:00:34.071" v="144"/>
          <ac:spMkLst>
            <pc:docMk/>
            <pc:sldMk cId="3531642836" sldId="266"/>
            <ac:spMk id="5" creationId="{03DF6661-B6D4-94C3-2A21-E730CB29FCEE}"/>
          </ac:spMkLst>
        </pc:spChg>
        <pc:spChg chg="add">
          <ac:chgData name="Sally Basser" userId="21de0e303113e869" providerId="LiveId" clId="{A30672F2-8E30-4611-93BB-A3213922842C}" dt="2024-07-15T12:00:38.629" v="145"/>
          <ac:spMkLst>
            <pc:docMk/>
            <pc:sldMk cId="3531642836" sldId="266"/>
            <ac:spMk id="6" creationId="{58EC2F73-03BA-53F9-12D8-7AF80634B885}"/>
          </ac:spMkLst>
        </pc:spChg>
        <pc:spChg chg="add mod">
          <ac:chgData name="Sally Basser" userId="21de0e303113e869" providerId="LiveId" clId="{A30672F2-8E30-4611-93BB-A3213922842C}" dt="2024-07-15T23:35:49.930" v="931" actId="20577"/>
          <ac:spMkLst>
            <pc:docMk/>
            <pc:sldMk cId="3531642836" sldId="266"/>
            <ac:spMk id="8" creationId="{C8D2377B-587F-2DC3-FB8D-C4D401935566}"/>
          </ac:spMkLst>
        </pc:spChg>
      </pc:sldChg>
      <pc:sldChg chg="modSp mod">
        <pc:chgData name="Sally Basser" userId="21de0e303113e869" providerId="LiveId" clId="{A30672F2-8E30-4611-93BB-A3213922842C}" dt="2024-07-31T10:25:33.478" v="4147" actId="20577"/>
        <pc:sldMkLst>
          <pc:docMk/>
          <pc:sldMk cId="1675866540" sldId="267"/>
        </pc:sldMkLst>
        <pc:spChg chg="mod">
          <ac:chgData name="Sally Basser" userId="21de0e303113e869" providerId="LiveId" clId="{A30672F2-8E30-4611-93BB-A3213922842C}" dt="2024-07-31T10:25:33.478" v="4147" actId="20577"/>
          <ac:spMkLst>
            <pc:docMk/>
            <pc:sldMk cId="1675866540" sldId="267"/>
            <ac:spMk id="3" creationId="{D40CC11F-784C-4171-8D8B-BE1CF9743A40}"/>
          </ac:spMkLst>
        </pc:spChg>
      </pc:sldChg>
      <pc:sldChg chg="modSp mod">
        <pc:chgData name="Sally Basser" userId="21de0e303113e869" providerId="LiveId" clId="{A30672F2-8E30-4611-93BB-A3213922842C}" dt="2024-07-31T10:26:00.858" v="4148" actId="20577"/>
        <pc:sldMkLst>
          <pc:docMk/>
          <pc:sldMk cId="4183815842" sldId="269"/>
        </pc:sldMkLst>
        <pc:spChg chg="mod">
          <ac:chgData name="Sally Basser" userId="21de0e303113e869" providerId="LiveId" clId="{A30672F2-8E30-4611-93BB-A3213922842C}" dt="2024-07-15T22:54:46.957" v="487" actId="20577"/>
          <ac:spMkLst>
            <pc:docMk/>
            <pc:sldMk cId="4183815842" sldId="269"/>
            <ac:spMk id="2" creationId="{96A2F3F9-B4F3-4394-A4C2-C1FBDF0768C7}"/>
          </ac:spMkLst>
        </pc:spChg>
        <pc:spChg chg="mod">
          <ac:chgData name="Sally Basser" userId="21de0e303113e869" providerId="LiveId" clId="{A30672F2-8E30-4611-93BB-A3213922842C}" dt="2024-07-31T10:26:00.858" v="4148" actId="20577"/>
          <ac:spMkLst>
            <pc:docMk/>
            <pc:sldMk cId="4183815842" sldId="269"/>
            <ac:spMk id="3" creationId="{1A628FFB-2CC8-42F7-86F0-D20C442C1401}"/>
          </ac:spMkLst>
        </pc:spChg>
      </pc:sldChg>
      <pc:sldChg chg="modSp mod">
        <pc:chgData name="Sally Basser" userId="21de0e303113e869" providerId="LiveId" clId="{A30672F2-8E30-4611-93BB-A3213922842C}" dt="2024-07-30T01:14:51.452" v="3756" actId="27636"/>
        <pc:sldMkLst>
          <pc:docMk/>
          <pc:sldMk cId="3658897994" sldId="270"/>
        </pc:sldMkLst>
        <pc:spChg chg="mod">
          <ac:chgData name="Sally Basser" userId="21de0e303113e869" providerId="LiveId" clId="{A30672F2-8E30-4611-93BB-A3213922842C}" dt="2024-07-15T23:04:45.643" v="662" actId="14100"/>
          <ac:spMkLst>
            <pc:docMk/>
            <pc:sldMk cId="3658897994" sldId="270"/>
            <ac:spMk id="2" creationId="{C5CC689B-F9B4-4BE2-8A14-DF8F06D2AD0A}"/>
          </ac:spMkLst>
        </pc:spChg>
        <pc:spChg chg="mod">
          <ac:chgData name="Sally Basser" userId="21de0e303113e869" providerId="LiveId" clId="{A30672F2-8E30-4611-93BB-A3213922842C}" dt="2024-07-30T01:14:51.452" v="3756" actId="27636"/>
          <ac:spMkLst>
            <pc:docMk/>
            <pc:sldMk cId="3658897994" sldId="270"/>
            <ac:spMk id="3" creationId="{EEE2B055-1BE6-4DB2-B442-F61504785D07}"/>
          </ac:spMkLst>
        </pc:spChg>
      </pc:sldChg>
      <pc:sldChg chg="addSp modSp mod">
        <pc:chgData name="Sally Basser" userId="21de0e303113e869" providerId="LiveId" clId="{A30672F2-8E30-4611-93BB-A3213922842C}" dt="2024-07-17T01:47:00.644" v="3565" actId="12"/>
        <pc:sldMkLst>
          <pc:docMk/>
          <pc:sldMk cId="125464672" sldId="271"/>
        </pc:sldMkLst>
        <pc:spChg chg="mod">
          <ac:chgData name="Sally Basser" userId="21de0e303113e869" providerId="LiveId" clId="{A30672F2-8E30-4611-93BB-A3213922842C}" dt="2024-07-15T23:07:36.639" v="693" actId="108"/>
          <ac:spMkLst>
            <pc:docMk/>
            <pc:sldMk cId="125464672" sldId="271"/>
            <ac:spMk id="2" creationId="{B5DAD624-5AD3-4FEF-8D2A-E85962AC3B6B}"/>
          </ac:spMkLst>
        </pc:spChg>
        <pc:spChg chg="mod">
          <ac:chgData name="Sally Basser" userId="21de0e303113e869" providerId="LiveId" clId="{A30672F2-8E30-4611-93BB-A3213922842C}" dt="2024-07-15T23:07:25.569" v="692" actId="20577"/>
          <ac:spMkLst>
            <pc:docMk/>
            <pc:sldMk cId="125464672" sldId="271"/>
            <ac:spMk id="3" creationId="{19328CC0-0605-486D-A732-BB2870414722}"/>
          </ac:spMkLst>
        </pc:spChg>
        <pc:spChg chg="add mod">
          <ac:chgData name="Sally Basser" userId="21de0e303113e869" providerId="LiveId" clId="{A30672F2-8E30-4611-93BB-A3213922842C}" dt="2024-07-17T01:47:00.644" v="3565" actId="12"/>
          <ac:spMkLst>
            <pc:docMk/>
            <pc:sldMk cId="125464672" sldId="271"/>
            <ac:spMk id="5" creationId="{BEF2E9D6-51D0-A3D8-C08B-400647C692CF}"/>
          </ac:spMkLst>
        </pc:spChg>
      </pc:sldChg>
      <pc:sldChg chg="modSp mod">
        <pc:chgData name="Sally Basser" userId="21de0e303113e869" providerId="LiveId" clId="{A30672F2-8E30-4611-93BB-A3213922842C}" dt="2024-07-30T01:17:59.435" v="3926" actId="20577"/>
        <pc:sldMkLst>
          <pc:docMk/>
          <pc:sldMk cId="3407272414" sldId="272"/>
        </pc:sldMkLst>
        <pc:spChg chg="mod">
          <ac:chgData name="Sally Basser" userId="21de0e303113e869" providerId="LiveId" clId="{A30672F2-8E30-4611-93BB-A3213922842C}" dt="2024-07-15T23:24:14.126" v="808"/>
          <ac:spMkLst>
            <pc:docMk/>
            <pc:sldMk cId="3407272414" sldId="272"/>
            <ac:spMk id="2" creationId="{28B9B597-9DBC-43AC-A4EB-1F81BAF7FB8A}"/>
          </ac:spMkLst>
        </pc:spChg>
        <pc:spChg chg="mod">
          <ac:chgData name="Sally Basser" userId="21de0e303113e869" providerId="LiveId" clId="{A30672F2-8E30-4611-93BB-A3213922842C}" dt="2024-07-30T01:17:59.435" v="3926" actId="20577"/>
          <ac:spMkLst>
            <pc:docMk/>
            <pc:sldMk cId="3407272414" sldId="272"/>
            <ac:spMk id="3" creationId="{6452F369-A441-4DC7-BE95-4A78913945A0}"/>
          </ac:spMkLst>
        </pc:spChg>
      </pc:sldChg>
      <pc:sldChg chg="addSp modSp mod">
        <pc:chgData name="Sally Basser" userId="21de0e303113e869" providerId="LiveId" clId="{A30672F2-8E30-4611-93BB-A3213922842C}" dt="2024-07-15T23:41:54.658" v="1014" actId="255"/>
        <pc:sldMkLst>
          <pc:docMk/>
          <pc:sldMk cId="1442579007" sldId="273"/>
        </pc:sldMkLst>
        <pc:spChg chg="mod">
          <ac:chgData name="Sally Basser" userId="21de0e303113e869" providerId="LiveId" clId="{A30672F2-8E30-4611-93BB-A3213922842C}" dt="2024-07-15T23:40:09.040" v="1000" actId="27636"/>
          <ac:spMkLst>
            <pc:docMk/>
            <pc:sldMk cId="1442579007" sldId="273"/>
            <ac:spMk id="2" creationId="{FC9AB9DE-E2D4-4787-91EB-3F7526DB748B}"/>
          </ac:spMkLst>
        </pc:spChg>
        <pc:spChg chg="mod">
          <ac:chgData name="Sally Basser" userId="21de0e303113e869" providerId="LiveId" clId="{A30672F2-8E30-4611-93BB-A3213922842C}" dt="2024-07-15T23:40:50.159" v="1005" actId="14100"/>
          <ac:spMkLst>
            <pc:docMk/>
            <pc:sldMk cId="1442579007" sldId="273"/>
            <ac:spMk id="3" creationId="{7B50C504-06A5-45B3-8DC9-B50E70D710EA}"/>
          </ac:spMkLst>
        </pc:spChg>
        <pc:spChg chg="add mod">
          <ac:chgData name="Sally Basser" userId="21de0e303113e869" providerId="LiveId" clId="{A30672F2-8E30-4611-93BB-A3213922842C}" dt="2024-07-15T23:41:54.658" v="1014" actId="255"/>
          <ac:spMkLst>
            <pc:docMk/>
            <pc:sldMk cId="1442579007" sldId="273"/>
            <ac:spMk id="5" creationId="{B11FA428-9EC4-90C1-C219-21CF283EF0A7}"/>
          </ac:spMkLst>
        </pc:spChg>
      </pc:sldChg>
      <pc:sldChg chg="modSp del mod">
        <pc:chgData name="Sally Basser" userId="21de0e303113e869" providerId="LiveId" clId="{A30672F2-8E30-4611-93BB-A3213922842C}" dt="2024-07-17T03:26:51.681" v="3567" actId="47"/>
        <pc:sldMkLst>
          <pc:docMk/>
          <pc:sldMk cId="1460152832" sldId="274"/>
        </pc:sldMkLst>
        <pc:spChg chg="mod">
          <ac:chgData name="Sally Basser" userId="21de0e303113e869" providerId="LiveId" clId="{A30672F2-8E30-4611-93BB-A3213922842C}" dt="2024-07-16T00:05:10.519" v="1836" actId="27636"/>
          <ac:spMkLst>
            <pc:docMk/>
            <pc:sldMk cId="1460152832" sldId="274"/>
            <ac:spMk id="2" creationId="{C0554CCD-CE81-4EEB-B977-C9C80EBC23C8}"/>
          </ac:spMkLst>
        </pc:spChg>
        <pc:spChg chg="mod">
          <ac:chgData name="Sally Basser" userId="21de0e303113e869" providerId="LiveId" clId="{A30672F2-8E30-4611-93BB-A3213922842C}" dt="2024-07-16T00:06:32.588" v="1856" actId="14100"/>
          <ac:spMkLst>
            <pc:docMk/>
            <pc:sldMk cId="1460152832" sldId="274"/>
            <ac:spMk id="3" creationId="{7AC55251-BF55-4AF7-BA4A-0481E2443702}"/>
          </ac:spMkLst>
        </pc:spChg>
      </pc:sldChg>
      <pc:sldChg chg="modSp mod">
        <pc:chgData name="Sally Basser" userId="21de0e303113e869" providerId="LiveId" clId="{A30672F2-8E30-4611-93BB-A3213922842C}" dt="2024-07-30T01:22:39.987" v="3957" actId="5793"/>
        <pc:sldMkLst>
          <pc:docMk/>
          <pc:sldMk cId="2691878628" sldId="275"/>
        </pc:sldMkLst>
        <pc:spChg chg="mod">
          <ac:chgData name="Sally Basser" userId="21de0e303113e869" providerId="LiveId" clId="{A30672F2-8E30-4611-93BB-A3213922842C}" dt="2024-07-16T00:20:58.819" v="2223" actId="20577"/>
          <ac:spMkLst>
            <pc:docMk/>
            <pc:sldMk cId="2691878628" sldId="275"/>
            <ac:spMk id="2" creationId="{65ACB39A-83AF-4134-83D2-F3282FD472E5}"/>
          </ac:spMkLst>
        </pc:spChg>
        <pc:spChg chg="mod">
          <ac:chgData name="Sally Basser" userId="21de0e303113e869" providerId="LiveId" clId="{A30672F2-8E30-4611-93BB-A3213922842C}" dt="2024-07-30T01:22:39.987" v="3957" actId="5793"/>
          <ac:spMkLst>
            <pc:docMk/>
            <pc:sldMk cId="2691878628" sldId="275"/>
            <ac:spMk id="3" creationId="{87892D15-1713-45CE-89E2-23F0E8C39BCE}"/>
          </ac:spMkLst>
        </pc:spChg>
      </pc:sldChg>
      <pc:sldChg chg="del">
        <pc:chgData name="Sally Basser" userId="21de0e303113e869" providerId="LiveId" clId="{A30672F2-8E30-4611-93BB-A3213922842C}" dt="2024-07-17T03:08:33.912" v="3566" actId="47"/>
        <pc:sldMkLst>
          <pc:docMk/>
          <pc:sldMk cId="3407856345" sldId="276"/>
        </pc:sldMkLst>
      </pc:sldChg>
      <pc:sldChg chg="addSp modSp mod">
        <pc:chgData name="Sally Basser" userId="21de0e303113e869" providerId="LiveId" clId="{A30672F2-8E30-4611-93BB-A3213922842C}" dt="2024-07-31T10:28:05.373" v="4158" actId="12"/>
        <pc:sldMkLst>
          <pc:docMk/>
          <pc:sldMk cId="3685059642" sldId="277"/>
        </pc:sldMkLst>
        <pc:spChg chg="mod">
          <ac:chgData name="Sally Basser" userId="21de0e303113e869" providerId="LiveId" clId="{A30672F2-8E30-4611-93BB-A3213922842C}" dt="2024-07-16T00:27:39.585" v="2316" actId="27636"/>
          <ac:spMkLst>
            <pc:docMk/>
            <pc:sldMk cId="3685059642" sldId="277"/>
            <ac:spMk id="3" creationId="{D9CF80F6-06FB-44D2-9A55-FE3DBB06D172}"/>
          </ac:spMkLst>
        </pc:spChg>
        <pc:spChg chg="add mod">
          <ac:chgData name="Sally Basser" userId="21de0e303113e869" providerId="LiveId" clId="{A30672F2-8E30-4611-93BB-A3213922842C}" dt="2024-07-31T10:28:05.373" v="4158" actId="12"/>
          <ac:spMkLst>
            <pc:docMk/>
            <pc:sldMk cId="3685059642" sldId="277"/>
            <ac:spMk id="5" creationId="{2213B285-7CA7-AC55-6487-BCB0AB4044D2}"/>
          </ac:spMkLst>
        </pc:spChg>
      </pc:sldChg>
      <pc:sldChg chg="modSp mod">
        <pc:chgData name="Sally Basser" userId="21de0e303113e869" providerId="LiveId" clId="{A30672F2-8E30-4611-93BB-A3213922842C}" dt="2024-07-16T00:39:11.083" v="2499" actId="2710"/>
        <pc:sldMkLst>
          <pc:docMk/>
          <pc:sldMk cId="547882520" sldId="278"/>
        </pc:sldMkLst>
        <pc:spChg chg="mod">
          <ac:chgData name="Sally Basser" userId="21de0e303113e869" providerId="LiveId" clId="{A30672F2-8E30-4611-93BB-A3213922842C}" dt="2024-07-16T00:39:11.083" v="2499" actId="2710"/>
          <ac:spMkLst>
            <pc:docMk/>
            <pc:sldMk cId="547882520" sldId="278"/>
            <ac:spMk id="3" creationId="{214D34A7-862E-4E6C-8E7C-6412F6520F0B}"/>
          </ac:spMkLst>
        </pc:spChg>
      </pc:sldChg>
      <pc:sldChg chg="addSp modSp mod">
        <pc:chgData name="Sally Basser" userId="21de0e303113e869" providerId="LiveId" clId="{A30672F2-8E30-4611-93BB-A3213922842C}" dt="2024-07-16T00:41:01.303" v="2526" actId="14100"/>
        <pc:sldMkLst>
          <pc:docMk/>
          <pc:sldMk cId="3483119081" sldId="279"/>
        </pc:sldMkLst>
        <pc:spChg chg="mod">
          <ac:chgData name="Sally Basser" userId="21de0e303113e869" providerId="LiveId" clId="{A30672F2-8E30-4611-93BB-A3213922842C}" dt="2024-07-16T00:27:52.338" v="2319" actId="27636"/>
          <ac:spMkLst>
            <pc:docMk/>
            <pc:sldMk cId="3483119081" sldId="279"/>
            <ac:spMk id="3" creationId="{F7F97ACE-F32F-44F9-A02A-43ED807C224E}"/>
          </ac:spMkLst>
        </pc:spChg>
        <pc:spChg chg="add mod">
          <ac:chgData name="Sally Basser" userId="21de0e303113e869" providerId="LiveId" clId="{A30672F2-8E30-4611-93BB-A3213922842C}" dt="2024-07-16T00:41:01.303" v="2526" actId="14100"/>
          <ac:spMkLst>
            <pc:docMk/>
            <pc:sldMk cId="3483119081" sldId="279"/>
            <ac:spMk id="5" creationId="{9183B843-1424-13C9-A050-0FB8865CF615}"/>
          </ac:spMkLst>
        </pc:spChg>
      </pc:sldChg>
      <pc:sldChg chg="modSp mod">
        <pc:chgData name="Sally Basser" userId="21de0e303113e869" providerId="LiveId" clId="{A30672F2-8E30-4611-93BB-A3213922842C}" dt="2024-07-30T01:35:12.082" v="4131" actId="14100"/>
        <pc:sldMkLst>
          <pc:docMk/>
          <pc:sldMk cId="341221565" sldId="280"/>
        </pc:sldMkLst>
        <pc:spChg chg="mod">
          <ac:chgData name="Sally Basser" userId="21de0e303113e869" providerId="LiveId" clId="{A30672F2-8E30-4611-93BB-A3213922842C}" dt="2024-07-16T00:44:33.129" v="2587" actId="27636"/>
          <ac:spMkLst>
            <pc:docMk/>
            <pc:sldMk cId="341221565" sldId="280"/>
            <ac:spMk id="2" creationId="{9FC69DF2-56E2-4D59-B623-BA5EAA9A17CF}"/>
          </ac:spMkLst>
        </pc:spChg>
        <pc:spChg chg="mod">
          <ac:chgData name="Sally Basser" userId="21de0e303113e869" providerId="LiveId" clId="{A30672F2-8E30-4611-93BB-A3213922842C}" dt="2024-07-30T01:35:12.082" v="4131" actId="14100"/>
          <ac:spMkLst>
            <pc:docMk/>
            <pc:sldMk cId="341221565" sldId="280"/>
            <ac:spMk id="3" creationId="{F344195B-85F0-4391-968D-C4F22653F24D}"/>
          </ac:spMkLst>
        </pc:spChg>
      </pc:sldChg>
      <pc:sldChg chg="modSp mod">
        <pc:chgData name="Sally Basser" userId="21de0e303113e869" providerId="LiveId" clId="{A30672F2-8E30-4611-93BB-A3213922842C}" dt="2024-07-31T10:29:26.962" v="4169" actId="12"/>
        <pc:sldMkLst>
          <pc:docMk/>
          <pc:sldMk cId="3337810320" sldId="281"/>
        </pc:sldMkLst>
        <pc:spChg chg="mod">
          <ac:chgData name="Sally Basser" userId="21de0e303113e869" providerId="LiveId" clId="{A30672F2-8E30-4611-93BB-A3213922842C}" dt="2024-07-31T10:29:26.962" v="4169" actId="12"/>
          <ac:spMkLst>
            <pc:docMk/>
            <pc:sldMk cId="3337810320" sldId="281"/>
            <ac:spMk id="3" creationId="{2B2E9D24-7277-4EE8-888E-6B1B581F4946}"/>
          </ac:spMkLst>
        </pc:spChg>
      </pc:sldChg>
      <pc:sldChg chg="modSp mod">
        <pc:chgData name="Sally Basser" userId="21de0e303113e869" providerId="LiveId" clId="{A30672F2-8E30-4611-93BB-A3213922842C}" dt="2024-07-16T01:12:06.899" v="3293" actId="20577"/>
        <pc:sldMkLst>
          <pc:docMk/>
          <pc:sldMk cId="513573291" sldId="282"/>
        </pc:sldMkLst>
        <pc:spChg chg="mod">
          <ac:chgData name="Sally Basser" userId="21de0e303113e869" providerId="LiveId" clId="{A30672F2-8E30-4611-93BB-A3213922842C}" dt="2024-07-16T01:04:25.647" v="2969" actId="27636"/>
          <ac:spMkLst>
            <pc:docMk/>
            <pc:sldMk cId="513573291" sldId="282"/>
            <ac:spMk id="2" creationId="{F8D9E74C-0606-458E-8D77-DE8FEBCE4F40}"/>
          </ac:spMkLst>
        </pc:spChg>
        <pc:spChg chg="mod">
          <ac:chgData name="Sally Basser" userId="21de0e303113e869" providerId="LiveId" clId="{A30672F2-8E30-4611-93BB-A3213922842C}" dt="2024-07-16T01:12:06.899" v="3293" actId="20577"/>
          <ac:spMkLst>
            <pc:docMk/>
            <pc:sldMk cId="513573291" sldId="282"/>
            <ac:spMk id="3" creationId="{FA9EC60F-1269-45C1-8295-7724A9F17A91}"/>
          </ac:spMkLst>
        </pc:spChg>
      </pc:sldChg>
      <pc:sldChg chg="addSp delSp modSp del mod">
        <pc:chgData name="Sally Basser" userId="21de0e303113e869" providerId="LiveId" clId="{A30672F2-8E30-4611-93BB-A3213922842C}" dt="2024-07-15T12:00:13.330" v="138" actId="47"/>
        <pc:sldMkLst>
          <pc:docMk/>
          <pc:sldMk cId="3814960765" sldId="284"/>
        </pc:sldMkLst>
        <pc:spChg chg="mod">
          <ac:chgData name="Sally Basser" userId="21de0e303113e869" providerId="LiveId" clId="{A30672F2-8E30-4611-93BB-A3213922842C}" dt="2024-07-15T11:59:41.819" v="133" actId="14100"/>
          <ac:spMkLst>
            <pc:docMk/>
            <pc:sldMk cId="3814960765" sldId="284"/>
            <ac:spMk id="3" creationId="{82BFBFF5-0A95-4D52-9FF2-12D7B6370515}"/>
          </ac:spMkLst>
        </pc:spChg>
        <pc:spChg chg="add">
          <ac:chgData name="Sally Basser" userId="21de0e303113e869" providerId="LiveId" clId="{A30672F2-8E30-4611-93BB-A3213922842C}" dt="2024-07-15T11:59:33.123" v="132"/>
          <ac:spMkLst>
            <pc:docMk/>
            <pc:sldMk cId="3814960765" sldId="284"/>
            <ac:spMk id="4" creationId="{7F831B64-55E1-38AD-A7E0-5EC64434A74C}"/>
          </ac:spMkLst>
        </pc:spChg>
        <pc:spChg chg="add del">
          <ac:chgData name="Sally Basser" userId="21de0e303113e869" providerId="LiveId" clId="{A30672F2-8E30-4611-93BB-A3213922842C}" dt="2024-07-15T11:59:48.452" v="136" actId="22"/>
          <ac:spMkLst>
            <pc:docMk/>
            <pc:sldMk cId="3814960765" sldId="284"/>
            <ac:spMk id="6" creationId="{93998DE4-ED19-D524-4DCD-3DB6A8533968}"/>
          </ac:spMkLst>
        </pc:spChg>
        <pc:spChg chg="add">
          <ac:chgData name="Sally Basser" userId="21de0e303113e869" providerId="LiveId" clId="{A30672F2-8E30-4611-93BB-A3213922842C}" dt="2024-07-15T11:59:50.893" v="137"/>
          <ac:spMkLst>
            <pc:docMk/>
            <pc:sldMk cId="3814960765" sldId="284"/>
            <ac:spMk id="7" creationId="{F92789BC-0089-A2A9-F5EE-2B658A31001A}"/>
          </ac:spMkLst>
        </pc:spChg>
      </pc:sldChg>
      <pc:sldChg chg="modSp mod">
        <pc:chgData name="Sally Basser" userId="21de0e303113e869" providerId="LiveId" clId="{A30672F2-8E30-4611-93BB-A3213922842C}" dt="2024-07-16T00:58:18.310" v="2857" actId="14100"/>
        <pc:sldMkLst>
          <pc:docMk/>
          <pc:sldMk cId="2053251806" sldId="285"/>
        </pc:sldMkLst>
        <pc:spChg chg="mod">
          <ac:chgData name="Sally Basser" userId="21de0e303113e869" providerId="LiveId" clId="{A30672F2-8E30-4611-93BB-A3213922842C}" dt="2024-07-16T00:53:16.238" v="2752" actId="20577"/>
          <ac:spMkLst>
            <pc:docMk/>
            <pc:sldMk cId="2053251806" sldId="285"/>
            <ac:spMk id="2" creationId="{C0D715C2-0490-4530-A472-81489A11C025}"/>
          </ac:spMkLst>
        </pc:spChg>
        <pc:spChg chg="mod">
          <ac:chgData name="Sally Basser" userId="21de0e303113e869" providerId="LiveId" clId="{A30672F2-8E30-4611-93BB-A3213922842C}" dt="2024-07-16T00:58:18.310" v="2857" actId="14100"/>
          <ac:spMkLst>
            <pc:docMk/>
            <pc:sldMk cId="2053251806" sldId="285"/>
            <ac:spMk id="3" creationId="{CB8F8596-6892-4F75-AE29-9360ADF34CBC}"/>
          </ac:spMkLst>
        </pc:spChg>
      </pc:sldChg>
      <pc:sldChg chg="modSp mod">
        <pc:chgData name="Sally Basser" userId="21de0e303113e869" providerId="LiveId" clId="{A30672F2-8E30-4611-93BB-A3213922842C}" dt="2024-07-31T10:31:21.095" v="4213" actId="20577"/>
        <pc:sldMkLst>
          <pc:docMk/>
          <pc:sldMk cId="3392420125" sldId="286"/>
        </pc:sldMkLst>
        <pc:spChg chg="mod">
          <ac:chgData name="Sally Basser" userId="21de0e303113e869" providerId="LiveId" clId="{A30672F2-8E30-4611-93BB-A3213922842C}" dt="2024-07-16T00:59:37.675" v="2859" actId="27636"/>
          <ac:spMkLst>
            <pc:docMk/>
            <pc:sldMk cId="3392420125" sldId="286"/>
            <ac:spMk id="2" creationId="{85E75E28-9602-4FF6-B98C-1FF4C65F5B98}"/>
          </ac:spMkLst>
        </pc:spChg>
        <pc:spChg chg="mod">
          <ac:chgData name="Sally Basser" userId="21de0e303113e869" providerId="LiveId" clId="{A30672F2-8E30-4611-93BB-A3213922842C}" dt="2024-07-31T10:31:21.095" v="4213" actId="20577"/>
          <ac:spMkLst>
            <pc:docMk/>
            <pc:sldMk cId="3392420125" sldId="286"/>
            <ac:spMk id="3" creationId="{884EBEEB-A679-46CB-B21E-A6B2312EC853}"/>
          </ac:spMkLst>
        </pc:spChg>
      </pc:sldChg>
      <pc:sldChg chg="modSp mod">
        <pc:chgData name="Sally Basser" userId="21de0e303113e869" providerId="LiveId" clId="{A30672F2-8E30-4611-93BB-A3213922842C}" dt="2024-07-15T23:32:25.511" v="906" actId="27636"/>
        <pc:sldMkLst>
          <pc:docMk/>
          <pc:sldMk cId="3353553685" sldId="287"/>
        </pc:sldMkLst>
        <pc:spChg chg="mod">
          <ac:chgData name="Sally Basser" userId="21de0e303113e869" providerId="LiveId" clId="{A30672F2-8E30-4611-93BB-A3213922842C}" dt="2024-07-15T23:30:25.027" v="865" actId="20577"/>
          <ac:spMkLst>
            <pc:docMk/>
            <pc:sldMk cId="3353553685" sldId="287"/>
            <ac:spMk id="2" creationId="{7DC18AEB-EBBD-47DE-AE0D-32CB0FB80237}"/>
          </ac:spMkLst>
        </pc:spChg>
        <pc:spChg chg="mod">
          <ac:chgData name="Sally Basser" userId="21de0e303113e869" providerId="LiveId" clId="{A30672F2-8E30-4611-93BB-A3213922842C}" dt="2024-07-15T23:32:25.511" v="906" actId="27636"/>
          <ac:spMkLst>
            <pc:docMk/>
            <pc:sldMk cId="3353553685" sldId="287"/>
            <ac:spMk id="3" creationId="{A52D97C1-75D4-4756-83CE-4F4B90072401}"/>
          </ac:spMkLst>
        </pc:spChg>
      </pc:sldChg>
      <pc:sldChg chg="addSp delSp modSp new mod">
        <pc:chgData name="Sally Basser" userId="21de0e303113e869" providerId="LiveId" clId="{A30672F2-8E30-4611-93BB-A3213922842C}" dt="2024-07-16T01:17:01.915" v="3455" actId="255"/>
        <pc:sldMkLst>
          <pc:docMk/>
          <pc:sldMk cId="4273182298" sldId="288"/>
        </pc:sldMkLst>
        <pc:spChg chg="mod">
          <ac:chgData name="Sally Basser" userId="21de0e303113e869" providerId="LiveId" clId="{A30672F2-8E30-4611-93BB-A3213922842C}" dt="2024-07-15T12:08:16.225" v="286" actId="27636"/>
          <ac:spMkLst>
            <pc:docMk/>
            <pc:sldMk cId="4273182298" sldId="288"/>
            <ac:spMk id="2" creationId="{616F201C-4EFB-25B0-01BB-607914E1B354}"/>
          </ac:spMkLst>
        </pc:spChg>
        <pc:spChg chg="del">
          <ac:chgData name="Sally Basser" userId="21de0e303113e869" providerId="LiveId" clId="{A30672F2-8E30-4611-93BB-A3213922842C}" dt="2024-07-15T12:00:46.743" v="147"/>
          <ac:spMkLst>
            <pc:docMk/>
            <pc:sldMk cId="4273182298" sldId="288"/>
            <ac:spMk id="3" creationId="{3AD4B444-EC7D-DB37-37FC-A07E3B87826E}"/>
          </ac:spMkLst>
        </pc:spChg>
        <pc:spChg chg="add mod">
          <ac:chgData name="Sally Basser" userId="21de0e303113e869" providerId="LiveId" clId="{A30672F2-8E30-4611-93BB-A3213922842C}" dt="2024-07-16T01:17:01.915" v="3455" actId="255"/>
          <ac:spMkLst>
            <pc:docMk/>
            <pc:sldMk cId="4273182298" sldId="288"/>
            <ac:spMk id="4" creationId="{9AF8B1EC-EF05-4D29-1797-4A7A6BB1E532}"/>
          </ac:spMkLst>
        </pc:spChg>
      </pc:sldChg>
      <pc:sldChg chg="add del">
        <pc:chgData name="Sally Basser" userId="21de0e303113e869" providerId="LiveId" clId="{A30672F2-8E30-4611-93BB-A3213922842C}" dt="2024-07-15T12:13:32.987" v="350"/>
        <pc:sldMkLst>
          <pc:docMk/>
          <pc:sldMk cId="1616143110" sldId="289"/>
        </pc:sldMkLst>
      </pc:sldChg>
      <pc:sldChg chg="modSp add mod">
        <pc:chgData name="Sally Basser" userId="21de0e303113e869" providerId="LiveId" clId="{A30672F2-8E30-4611-93BB-A3213922842C}" dt="2024-07-30T01:13:32.991" v="3738" actId="108"/>
        <pc:sldMkLst>
          <pc:docMk/>
          <pc:sldMk cId="2875141453" sldId="289"/>
        </pc:sldMkLst>
        <pc:spChg chg="mod">
          <ac:chgData name="Sally Basser" userId="21de0e303113e869" providerId="LiveId" clId="{A30672F2-8E30-4611-93BB-A3213922842C}" dt="2024-07-30T01:13:32.991" v="3738" actId="108"/>
          <ac:spMkLst>
            <pc:docMk/>
            <pc:sldMk cId="2875141453" sldId="289"/>
            <ac:spMk id="3" creationId="{1A628FFB-2CC8-42F7-86F0-D20C442C1401}"/>
          </ac:spMkLst>
        </pc:spChg>
      </pc:sldChg>
      <pc:sldChg chg="modSp add mod">
        <pc:chgData name="Sally Basser" userId="21de0e303113e869" providerId="LiveId" clId="{A30672F2-8E30-4611-93BB-A3213922842C}" dt="2024-07-15T23:14:11.412" v="743" actId="12"/>
        <pc:sldMkLst>
          <pc:docMk/>
          <pc:sldMk cId="663988292" sldId="290"/>
        </pc:sldMkLst>
        <pc:spChg chg="mod">
          <ac:chgData name="Sally Basser" userId="21de0e303113e869" providerId="LiveId" clId="{A30672F2-8E30-4611-93BB-A3213922842C}" dt="2024-07-15T23:13:11.675" v="734" actId="1076"/>
          <ac:spMkLst>
            <pc:docMk/>
            <pc:sldMk cId="663988292" sldId="290"/>
            <ac:spMk id="2" creationId="{C5CC689B-F9B4-4BE2-8A14-DF8F06D2AD0A}"/>
          </ac:spMkLst>
        </pc:spChg>
        <pc:spChg chg="mod">
          <ac:chgData name="Sally Basser" userId="21de0e303113e869" providerId="LiveId" clId="{A30672F2-8E30-4611-93BB-A3213922842C}" dt="2024-07-15T23:14:11.412" v="743" actId="12"/>
          <ac:spMkLst>
            <pc:docMk/>
            <pc:sldMk cId="663988292" sldId="290"/>
            <ac:spMk id="3" creationId="{EEE2B055-1BE6-4DB2-B442-F61504785D07}"/>
          </ac:spMkLst>
        </pc:spChg>
      </pc:sldChg>
      <pc:sldChg chg="modSp add mod">
        <pc:chgData name="Sally Basser" userId="21de0e303113e869" providerId="LiveId" clId="{A30672F2-8E30-4611-93BB-A3213922842C}" dt="2024-07-15T23:28:00.112" v="848" actId="20577"/>
        <pc:sldMkLst>
          <pc:docMk/>
          <pc:sldMk cId="1101743884" sldId="291"/>
        </pc:sldMkLst>
        <pc:spChg chg="mod">
          <ac:chgData name="Sally Basser" userId="21de0e303113e869" providerId="LiveId" clId="{A30672F2-8E30-4611-93BB-A3213922842C}" dt="2024-07-15T23:27:33.794" v="838" actId="27636"/>
          <ac:spMkLst>
            <pc:docMk/>
            <pc:sldMk cId="1101743884" sldId="291"/>
            <ac:spMk id="2" creationId="{28B9B597-9DBC-43AC-A4EB-1F81BAF7FB8A}"/>
          </ac:spMkLst>
        </pc:spChg>
        <pc:spChg chg="mod">
          <ac:chgData name="Sally Basser" userId="21de0e303113e869" providerId="LiveId" clId="{A30672F2-8E30-4611-93BB-A3213922842C}" dt="2024-07-15T23:28:00.112" v="848" actId="20577"/>
          <ac:spMkLst>
            <pc:docMk/>
            <pc:sldMk cId="1101743884" sldId="291"/>
            <ac:spMk id="3" creationId="{6452F369-A441-4DC7-BE95-4A78913945A0}"/>
          </ac:spMkLst>
        </pc:spChg>
      </pc:sldChg>
      <pc:sldChg chg="modSp add mod">
        <pc:chgData name="Sally Basser" userId="21de0e303113e869" providerId="LiveId" clId="{A30672F2-8E30-4611-93BB-A3213922842C}" dt="2024-07-15T23:44:54.726" v="1034" actId="255"/>
        <pc:sldMkLst>
          <pc:docMk/>
          <pc:sldMk cId="2156040888" sldId="292"/>
        </pc:sldMkLst>
        <pc:spChg chg="mod">
          <ac:chgData name="Sally Basser" userId="21de0e303113e869" providerId="LiveId" clId="{A30672F2-8E30-4611-93BB-A3213922842C}" dt="2024-07-15T23:44:54.726" v="1034" actId="255"/>
          <ac:spMkLst>
            <pc:docMk/>
            <pc:sldMk cId="2156040888" sldId="292"/>
            <ac:spMk id="5" creationId="{B11FA428-9EC4-90C1-C219-21CF283EF0A7}"/>
          </ac:spMkLst>
        </pc:spChg>
      </pc:sldChg>
      <pc:sldChg chg="modSp add mod">
        <pc:chgData name="Sally Basser" userId="21de0e303113e869" providerId="LiveId" clId="{A30672F2-8E30-4611-93BB-A3213922842C}" dt="2024-07-15T23:52:54.392" v="1523" actId="5793"/>
        <pc:sldMkLst>
          <pc:docMk/>
          <pc:sldMk cId="754808473" sldId="293"/>
        </pc:sldMkLst>
        <pc:spChg chg="mod">
          <ac:chgData name="Sally Basser" userId="21de0e303113e869" providerId="LiveId" clId="{A30672F2-8E30-4611-93BB-A3213922842C}" dt="2024-07-15T23:52:54.392" v="1523" actId="5793"/>
          <ac:spMkLst>
            <pc:docMk/>
            <pc:sldMk cId="754808473" sldId="293"/>
            <ac:spMk id="5" creationId="{B11FA428-9EC4-90C1-C219-21CF283EF0A7}"/>
          </ac:spMkLst>
        </pc:spChg>
      </pc:sldChg>
      <pc:sldChg chg="modSp add mod">
        <pc:chgData name="Sally Basser" userId="21de0e303113e869" providerId="LiveId" clId="{A30672F2-8E30-4611-93BB-A3213922842C}" dt="2024-07-30T01:20:49.641" v="3927" actId="255"/>
        <pc:sldMkLst>
          <pc:docMk/>
          <pc:sldMk cId="2080327891" sldId="294"/>
        </pc:sldMkLst>
        <pc:spChg chg="mod">
          <ac:chgData name="Sally Basser" userId="21de0e303113e869" providerId="LiveId" clId="{A30672F2-8E30-4611-93BB-A3213922842C}" dt="2024-07-30T01:20:49.641" v="3927" actId="255"/>
          <ac:spMkLst>
            <pc:docMk/>
            <pc:sldMk cId="2080327891" sldId="294"/>
            <ac:spMk id="5" creationId="{B11FA428-9EC4-90C1-C219-21CF283EF0A7}"/>
          </ac:spMkLst>
        </pc:spChg>
      </pc:sldChg>
      <pc:sldChg chg="modSp add mod">
        <pc:chgData name="Sally Basser" userId="21de0e303113e869" providerId="LiveId" clId="{A30672F2-8E30-4611-93BB-A3213922842C}" dt="2024-08-08T05:41:34.879" v="4218" actId="20577"/>
        <pc:sldMkLst>
          <pc:docMk/>
          <pc:sldMk cId="2320479864" sldId="295"/>
        </pc:sldMkLst>
        <pc:spChg chg="mod">
          <ac:chgData name="Sally Basser" userId="21de0e303113e869" providerId="LiveId" clId="{A30672F2-8E30-4611-93BB-A3213922842C}" dt="2024-08-08T05:41:34.879" v="4218" actId="20577"/>
          <ac:spMkLst>
            <pc:docMk/>
            <pc:sldMk cId="2320479864" sldId="295"/>
            <ac:spMk id="5" creationId="{B11FA428-9EC4-90C1-C219-21CF283EF0A7}"/>
          </ac:spMkLst>
        </pc:spChg>
      </pc:sldChg>
      <pc:sldChg chg="modSp add mod">
        <pc:chgData name="Sally Basser" userId="21de0e303113e869" providerId="LiveId" clId="{A30672F2-8E30-4611-93BB-A3213922842C}" dt="2024-07-15T23:58:40.071" v="1605" actId="14100"/>
        <pc:sldMkLst>
          <pc:docMk/>
          <pc:sldMk cId="2332298140" sldId="296"/>
        </pc:sldMkLst>
        <pc:spChg chg="mod">
          <ac:chgData name="Sally Basser" userId="21de0e303113e869" providerId="LiveId" clId="{A30672F2-8E30-4611-93BB-A3213922842C}" dt="2024-07-15T23:58:40.071" v="1605" actId="14100"/>
          <ac:spMkLst>
            <pc:docMk/>
            <pc:sldMk cId="2332298140" sldId="296"/>
            <ac:spMk id="5" creationId="{B11FA428-9EC4-90C1-C219-21CF283EF0A7}"/>
          </ac:spMkLst>
        </pc:spChg>
      </pc:sldChg>
      <pc:sldChg chg="modSp add mod">
        <pc:chgData name="Sally Basser" userId="21de0e303113e869" providerId="LiveId" clId="{A30672F2-8E30-4611-93BB-A3213922842C}" dt="2024-07-16T00:00:39.799" v="1617" actId="5793"/>
        <pc:sldMkLst>
          <pc:docMk/>
          <pc:sldMk cId="3694610351" sldId="297"/>
        </pc:sldMkLst>
        <pc:spChg chg="mod">
          <ac:chgData name="Sally Basser" userId="21de0e303113e869" providerId="LiveId" clId="{A30672F2-8E30-4611-93BB-A3213922842C}" dt="2024-07-16T00:00:39.799" v="1617" actId="5793"/>
          <ac:spMkLst>
            <pc:docMk/>
            <pc:sldMk cId="3694610351" sldId="297"/>
            <ac:spMk id="5" creationId="{B11FA428-9EC4-90C1-C219-21CF283EF0A7}"/>
          </ac:spMkLst>
        </pc:spChg>
      </pc:sldChg>
      <pc:sldChg chg="modSp add mod">
        <pc:chgData name="Sally Basser" userId="21de0e303113e869" providerId="LiveId" clId="{A30672F2-8E30-4611-93BB-A3213922842C}" dt="2024-07-16T00:01:41.633" v="1652" actId="20577"/>
        <pc:sldMkLst>
          <pc:docMk/>
          <pc:sldMk cId="1973984101" sldId="298"/>
        </pc:sldMkLst>
        <pc:spChg chg="mod">
          <ac:chgData name="Sally Basser" userId="21de0e303113e869" providerId="LiveId" clId="{A30672F2-8E30-4611-93BB-A3213922842C}" dt="2024-07-16T00:01:41.633" v="1652" actId="20577"/>
          <ac:spMkLst>
            <pc:docMk/>
            <pc:sldMk cId="1973984101" sldId="298"/>
            <ac:spMk id="5" creationId="{B11FA428-9EC4-90C1-C219-21CF283EF0A7}"/>
          </ac:spMkLst>
        </pc:spChg>
      </pc:sldChg>
      <pc:sldChg chg="modSp add mod">
        <pc:chgData name="Sally Basser" userId="21de0e303113e869" providerId="LiveId" clId="{A30672F2-8E30-4611-93BB-A3213922842C}" dt="2024-07-30T01:21:26.233" v="3928" actId="255"/>
        <pc:sldMkLst>
          <pc:docMk/>
          <pc:sldMk cId="3547836237" sldId="299"/>
        </pc:sldMkLst>
        <pc:spChg chg="mod">
          <ac:chgData name="Sally Basser" userId="21de0e303113e869" providerId="LiveId" clId="{A30672F2-8E30-4611-93BB-A3213922842C}" dt="2024-07-16T00:02:41.648" v="1670" actId="114"/>
          <ac:spMkLst>
            <pc:docMk/>
            <pc:sldMk cId="3547836237" sldId="299"/>
            <ac:spMk id="3" creationId="{7B50C504-06A5-45B3-8DC9-B50E70D710EA}"/>
          </ac:spMkLst>
        </pc:spChg>
        <pc:spChg chg="mod">
          <ac:chgData name="Sally Basser" userId="21de0e303113e869" providerId="LiveId" clId="{A30672F2-8E30-4611-93BB-A3213922842C}" dt="2024-07-30T01:21:26.233" v="3928" actId="255"/>
          <ac:spMkLst>
            <pc:docMk/>
            <pc:sldMk cId="3547836237" sldId="299"/>
            <ac:spMk id="5" creationId="{B11FA428-9EC4-90C1-C219-21CF283EF0A7}"/>
          </ac:spMkLst>
        </pc:spChg>
      </pc:sldChg>
      <pc:sldChg chg="modSp add mod">
        <pc:chgData name="Sally Basser" userId="21de0e303113e869" providerId="LiveId" clId="{A30672F2-8E30-4611-93BB-A3213922842C}" dt="2024-07-16T00:03:58.182" v="1728" actId="255"/>
        <pc:sldMkLst>
          <pc:docMk/>
          <pc:sldMk cId="1480798915" sldId="300"/>
        </pc:sldMkLst>
        <pc:spChg chg="mod">
          <ac:chgData name="Sally Basser" userId="21de0e303113e869" providerId="LiveId" clId="{A30672F2-8E30-4611-93BB-A3213922842C}" dt="2024-07-16T00:03:28.436" v="1721" actId="20577"/>
          <ac:spMkLst>
            <pc:docMk/>
            <pc:sldMk cId="1480798915" sldId="300"/>
            <ac:spMk id="2" creationId="{FC9AB9DE-E2D4-4787-91EB-3F7526DB748B}"/>
          </ac:spMkLst>
        </pc:spChg>
        <pc:spChg chg="mod">
          <ac:chgData name="Sally Basser" userId="21de0e303113e869" providerId="LiveId" clId="{A30672F2-8E30-4611-93BB-A3213922842C}" dt="2024-07-16T00:03:58.182" v="1728" actId="255"/>
          <ac:spMkLst>
            <pc:docMk/>
            <pc:sldMk cId="1480798915" sldId="300"/>
            <ac:spMk id="5" creationId="{B11FA428-9EC4-90C1-C219-21CF283EF0A7}"/>
          </ac:spMkLst>
        </pc:spChg>
      </pc:sldChg>
      <pc:sldChg chg="modSp add mod">
        <pc:chgData name="Sally Basser" userId="21de0e303113e869" providerId="LiveId" clId="{A30672F2-8E30-4611-93BB-A3213922842C}" dt="2024-07-30T01:21:40.772" v="3929" actId="14100"/>
        <pc:sldMkLst>
          <pc:docMk/>
          <pc:sldMk cId="2260667194" sldId="301"/>
        </pc:sldMkLst>
        <pc:spChg chg="mod">
          <ac:chgData name="Sally Basser" userId="21de0e303113e869" providerId="LiveId" clId="{A30672F2-8E30-4611-93BB-A3213922842C}" dt="2024-07-30T01:21:40.772" v="3929" actId="14100"/>
          <ac:spMkLst>
            <pc:docMk/>
            <pc:sldMk cId="2260667194" sldId="301"/>
            <ac:spMk id="3" creationId="{7AC55251-BF55-4AF7-BA4A-0481E2443702}"/>
          </ac:spMkLst>
        </pc:spChg>
      </pc:sldChg>
      <pc:sldChg chg="modSp add mod">
        <pc:chgData name="Sally Basser" userId="21de0e303113e869" providerId="LiveId" clId="{A30672F2-8E30-4611-93BB-A3213922842C}" dt="2024-07-16T00:18:47.153" v="2024" actId="20577"/>
        <pc:sldMkLst>
          <pc:docMk/>
          <pc:sldMk cId="2880943829" sldId="302"/>
        </pc:sldMkLst>
        <pc:spChg chg="mod">
          <ac:chgData name="Sally Basser" userId="21de0e303113e869" providerId="LiveId" clId="{A30672F2-8E30-4611-93BB-A3213922842C}" dt="2024-07-16T00:07:25.702" v="1890" actId="20577"/>
          <ac:spMkLst>
            <pc:docMk/>
            <pc:sldMk cId="2880943829" sldId="302"/>
            <ac:spMk id="2" creationId="{C0554CCD-CE81-4EEB-B977-C9C80EBC23C8}"/>
          </ac:spMkLst>
        </pc:spChg>
        <pc:spChg chg="mod">
          <ac:chgData name="Sally Basser" userId="21de0e303113e869" providerId="LiveId" clId="{A30672F2-8E30-4611-93BB-A3213922842C}" dt="2024-07-16T00:18:47.153" v="2024" actId="20577"/>
          <ac:spMkLst>
            <pc:docMk/>
            <pc:sldMk cId="2880943829" sldId="302"/>
            <ac:spMk id="3" creationId="{7AC55251-BF55-4AF7-BA4A-0481E2443702}"/>
          </ac:spMkLst>
        </pc:spChg>
      </pc:sldChg>
      <pc:sldChg chg="modSp add mod">
        <pc:chgData name="Sally Basser" userId="21de0e303113e869" providerId="LiveId" clId="{A30672F2-8E30-4611-93BB-A3213922842C}" dt="2024-07-16T00:12:09.941" v="1935" actId="14100"/>
        <pc:sldMkLst>
          <pc:docMk/>
          <pc:sldMk cId="4251207551" sldId="303"/>
        </pc:sldMkLst>
        <pc:spChg chg="mod">
          <ac:chgData name="Sally Basser" userId="21de0e303113e869" providerId="LiveId" clId="{A30672F2-8E30-4611-93BB-A3213922842C}" dt="2024-07-16T00:12:09.941" v="1935" actId="14100"/>
          <ac:spMkLst>
            <pc:docMk/>
            <pc:sldMk cId="4251207551" sldId="303"/>
            <ac:spMk id="3" creationId="{7AC55251-BF55-4AF7-BA4A-0481E2443702}"/>
          </ac:spMkLst>
        </pc:spChg>
      </pc:sldChg>
      <pc:sldChg chg="modSp add mod">
        <pc:chgData name="Sally Basser" userId="21de0e303113e869" providerId="LiveId" clId="{A30672F2-8E30-4611-93BB-A3213922842C}" dt="2024-07-31T10:26:59.059" v="4151" actId="14100"/>
        <pc:sldMkLst>
          <pc:docMk/>
          <pc:sldMk cId="714265876" sldId="304"/>
        </pc:sldMkLst>
        <pc:spChg chg="mod">
          <ac:chgData name="Sally Basser" userId="21de0e303113e869" providerId="LiveId" clId="{A30672F2-8E30-4611-93BB-A3213922842C}" dt="2024-07-16T00:24:20.014" v="2282" actId="14100"/>
          <ac:spMkLst>
            <pc:docMk/>
            <pc:sldMk cId="714265876" sldId="304"/>
            <ac:spMk id="2" creationId="{65ACB39A-83AF-4134-83D2-F3282FD472E5}"/>
          </ac:spMkLst>
        </pc:spChg>
        <pc:spChg chg="mod">
          <ac:chgData name="Sally Basser" userId="21de0e303113e869" providerId="LiveId" clId="{A30672F2-8E30-4611-93BB-A3213922842C}" dt="2024-07-31T10:26:59.059" v="4151" actId="14100"/>
          <ac:spMkLst>
            <pc:docMk/>
            <pc:sldMk cId="714265876" sldId="304"/>
            <ac:spMk id="3" creationId="{87892D15-1713-45CE-89E2-23F0E8C39BCE}"/>
          </ac:spMkLst>
        </pc:spChg>
      </pc:sldChg>
      <pc:sldChg chg="modSp add mod">
        <pc:chgData name="Sally Basser" userId="21de0e303113e869" providerId="LiveId" clId="{A30672F2-8E30-4611-93BB-A3213922842C}" dt="2024-07-31T10:27:40.985" v="4157" actId="14100"/>
        <pc:sldMkLst>
          <pc:docMk/>
          <pc:sldMk cId="1871639307" sldId="305"/>
        </pc:sldMkLst>
        <pc:spChg chg="mod">
          <ac:chgData name="Sally Basser" userId="21de0e303113e869" providerId="LiveId" clId="{A30672F2-8E30-4611-93BB-A3213922842C}" dt="2024-07-31T10:27:40.985" v="4157" actId="14100"/>
          <ac:spMkLst>
            <pc:docMk/>
            <pc:sldMk cId="1871639307" sldId="305"/>
            <ac:spMk id="3" creationId="{87892D15-1713-45CE-89E2-23F0E8C39BCE}"/>
          </ac:spMkLst>
        </pc:spChg>
      </pc:sldChg>
      <pc:sldChg chg="addSp delSp modSp new mod">
        <pc:chgData name="Sally Basser" userId="21de0e303113e869" providerId="LiveId" clId="{A30672F2-8E30-4611-93BB-A3213922842C}" dt="2024-07-17T06:35:42.585" v="3615" actId="113"/>
        <pc:sldMkLst>
          <pc:docMk/>
          <pc:sldMk cId="3213666709" sldId="306"/>
        </pc:sldMkLst>
        <pc:spChg chg="del">
          <ac:chgData name="Sally Basser" userId="21de0e303113e869" providerId="LiveId" clId="{A30672F2-8E30-4611-93BB-A3213922842C}" dt="2024-07-16T00:29:11.789" v="2328" actId="478"/>
          <ac:spMkLst>
            <pc:docMk/>
            <pc:sldMk cId="3213666709" sldId="306"/>
            <ac:spMk id="2" creationId="{74499489-B917-27AA-089D-EF0C515F53E8}"/>
          </ac:spMkLst>
        </pc:spChg>
        <pc:spChg chg="mod">
          <ac:chgData name="Sally Basser" userId="21de0e303113e869" providerId="LiveId" clId="{A30672F2-8E30-4611-93BB-A3213922842C}" dt="2024-07-17T06:35:42.585" v="3615" actId="113"/>
          <ac:spMkLst>
            <pc:docMk/>
            <pc:sldMk cId="3213666709" sldId="306"/>
            <ac:spMk id="3" creationId="{9452FD15-6CFF-2451-494F-5A81A71E5393}"/>
          </ac:spMkLst>
        </pc:spChg>
        <pc:spChg chg="add del">
          <ac:chgData name="Sally Basser" userId="21de0e303113e869" providerId="LiveId" clId="{A30672F2-8E30-4611-93BB-A3213922842C}" dt="2024-07-16T00:30:14.491" v="2338" actId="22"/>
          <ac:spMkLst>
            <pc:docMk/>
            <pc:sldMk cId="3213666709" sldId="306"/>
            <ac:spMk id="5" creationId="{DE2F36BC-C832-EC6C-039C-AA62E4E2ADA9}"/>
          </ac:spMkLst>
        </pc:spChg>
      </pc:sldChg>
      <pc:sldChg chg="modSp add del mod">
        <pc:chgData name="Sally Basser" userId="21de0e303113e869" providerId="LiveId" clId="{A30672F2-8E30-4611-93BB-A3213922842C}" dt="2024-07-16T01:06:26.449" v="3026" actId="2890"/>
        <pc:sldMkLst>
          <pc:docMk/>
          <pc:sldMk cId="2666398809" sldId="307"/>
        </pc:sldMkLst>
        <pc:spChg chg="mod">
          <ac:chgData name="Sally Basser" userId="21de0e303113e869" providerId="LiveId" clId="{A30672F2-8E30-4611-93BB-A3213922842C}" dt="2024-07-16T01:06:26.188" v="3025" actId="20577"/>
          <ac:spMkLst>
            <pc:docMk/>
            <pc:sldMk cId="2666398809" sldId="307"/>
            <ac:spMk id="3" creationId="{FA9EC60F-1269-45C1-8295-7724A9F17A91}"/>
          </ac:spMkLst>
        </pc:spChg>
      </pc:sldChg>
      <pc:sldChg chg="modSp add mod">
        <pc:chgData name="Sally Basser" userId="21de0e303113e869" providerId="LiveId" clId="{A30672F2-8E30-4611-93BB-A3213922842C}" dt="2024-07-16T01:12:35.731" v="3301" actId="20577"/>
        <pc:sldMkLst>
          <pc:docMk/>
          <pc:sldMk cId="3520567439" sldId="307"/>
        </pc:sldMkLst>
        <pc:spChg chg="mod">
          <ac:chgData name="Sally Basser" userId="21de0e303113e869" providerId="LiveId" clId="{A30672F2-8E30-4611-93BB-A3213922842C}" dt="2024-07-16T01:12:35.731" v="3301" actId="20577"/>
          <ac:spMkLst>
            <pc:docMk/>
            <pc:sldMk cId="3520567439" sldId="307"/>
            <ac:spMk id="3" creationId="{FA9EC60F-1269-45C1-8295-7724A9F17A91}"/>
          </ac:spMkLst>
        </pc:spChg>
      </pc:sldChg>
      <pc:sldChg chg="modSp add mod">
        <pc:chgData name="Sally Basser" userId="21de0e303113e869" providerId="LiveId" clId="{A30672F2-8E30-4611-93BB-A3213922842C}" dt="2024-07-16T01:12:24.431" v="3295" actId="20577"/>
        <pc:sldMkLst>
          <pc:docMk/>
          <pc:sldMk cId="1076134618" sldId="308"/>
        </pc:sldMkLst>
        <pc:spChg chg="mod">
          <ac:chgData name="Sally Basser" userId="21de0e303113e869" providerId="LiveId" clId="{A30672F2-8E30-4611-93BB-A3213922842C}" dt="2024-07-16T01:12:24.431" v="3295" actId="20577"/>
          <ac:spMkLst>
            <pc:docMk/>
            <pc:sldMk cId="1076134618" sldId="308"/>
            <ac:spMk id="3" creationId="{FA9EC60F-1269-45C1-8295-7724A9F17A91}"/>
          </ac:spMkLst>
        </pc:spChg>
      </pc:sldChg>
      <pc:sldChg chg="modSp add del mod ord">
        <pc:chgData name="Sally Basser" userId="21de0e303113e869" providerId="LiveId" clId="{A30672F2-8E30-4611-93BB-A3213922842C}" dt="2024-08-08T05:52:58.479" v="4406" actId="47"/>
        <pc:sldMkLst>
          <pc:docMk/>
          <pc:sldMk cId="1295950890" sldId="309"/>
        </pc:sldMkLst>
        <pc:spChg chg="mod">
          <ac:chgData name="Sally Basser" userId="21de0e303113e869" providerId="LiveId" clId="{A30672F2-8E30-4611-93BB-A3213922842C}" dt="2024-08-08T05:50:52.240" v="4347" actId="21"/>
          <ac:spMkLst>
            <pc:docMk/>
            <pc:sldMk cId="1295950890" sldId="309"/>
            <ac:spMk id="3" creationId="{FA9EC60F-1269-45C1-8295-7724A9F17A91}"/>
          </ac:spMkLst>
        </pc:spChg>
      </pc:sldChg>
      <pc:sldChg chg="modSp add mod">
        <pc:chgData name="Sally Basser" userId="21de0e303113e869" providerId="LiveId" clId="{A30672F2-8E30-4611-93BB-A3213922842C}" dt="2024-07-30T01:13:10.851" v="3737" actId="20577"/>
        <pc:sldMkLst>
          <pc:docMk/>
          <pc:sldMk cId="1966893683" sldId="310"/>
        </pc:sldMkLst>
        <pc:spChg chg="mod">
          <ac:chgData name="Sally Basser" userId="21de0e303113e869" providerId="LiveId" clId="{A30672F2-8E30-4611-93BB-A3213922842C}" dt="2024-07-30T01:13:10.851" v="3737" actId="20577"/>
          <ac:spMkLst>
            <pc:docMk/>
            <pc:sldMk cId="1966893683" sldId="310"/>
            <ac:spMk id="3" creationId="{1A628FFB-2CC8-42F7-86F0-D20C442C1401}"/>
          </ac:spMkLst>
        </pc:spChg>
      </pc:sldChg>
      <pc:sldChg chg="modSp add mod">
        <pc:chgData name="Sally Basser" userId="21de0e303113e869" providerId="LiveId" clId="{A30672F2-8E30-4611-93BB-A3213922842C}" dt="2024-07-30T01:16:22.070" v="3766" actId="255"/>
        <pc:sldMkLst>
          <pc:docMk/>
          <pc:sldMk cId="1818681835" sldId="311"/>
        </pc:sldMkLst>
        <pc:spChg chg="mod">
          <ac:chgData name="Sally Basser" userId="21de0e303113e869" providerId="LiveId" clId="{A30672F2-8E30-4611-93BB-A3213922842C}" dt="2024-07-30T01:16:22.070" v="3766" actId="255"/>
          <ac:spMkLst>
            <pc:docMk/>
            <pc:sldMk cId="1818681835" sldId="311"/>
            <ac:spMk id="3" creationId="{6452F369-A441-4DC7-BE95-4A78913945A0}"/>
          </ac:spMkLst>
        </pc:spChg>
      </pc:sldChg>
      <pc:sldChg chg="modSp add mod">
        <pc:chgData name="Sally Basser" userId="21de0e303113e869" providerId="LiveId" clId="{A30672F2-8E30-4611-93BB-A3213922842C}" dt="2024-07-31T10:27:12.471" v="4153" actId="14100"/>
        <pc:sldMkLst>
          <pc:docMk/>
          <pc:sldMk cId="2483970921" sldId="312"/>
        </pc:sldMkLst>
        <pc:spChg chg="mod">
          <ac:chgData name="Sally Basser" userId="21de0e303113e869" providerId="LiveId" clId="{A30672F2-8E30-4611-93BB-A3213922842C}" dt="2024-07-31T10:27:12.471" v="4153" actId="14100"/>
          <ac:spMkLst>
            <pc:docMk/>
            <pc:sldMk cId="2483970921" sldId="312"/>
            <ac:spMk id="3" creationId="{87892D15-1713-45CE-89E2-23F0E8C39BCE}"/>
          </ac:spMkLst>
        </pc:spChg>
      </pc:sldChg>
      <pc:sldChg chg="modSp add mod">
        <pc:chgData name="Sally Basser" userId="21de0e303113e869" providerId="LiveId" clId="{A30672F2-8E30-4611-93BB-A3213922842C}" dt="2024-07-30T01:34:01.990" v="4110" actId="20577"/>
        <pc:sldMkLst>
          <pc:docMk/>
          <pc:sldMk cId="2768450315" sldId="313"/>
        </pc:sldMkLst>
        <pc:spChg chg="mod">
          <ac:chgData name="Sally Basser" userId="21de0e303113e869" providerId="LiveId" clId="{A30672F2-8E30-4611-93BB-A3213922842C}" dt="2024-07-30T01:34:01.990" v="4110" actId="20577"/>
          <ac:spMkLst>
            <pc:docMk/>
            <pc:sldMk cId="2768450315" sldId="313"/>
            <ac:spMk id="5" creationId="{2213B285-7CA7-AC55-6487-BCB0AB4044D2}"/>
          </ac:spMkLst>
        </pc:spChg>
      </pc:sldChg>
      <pc:sldChg chg="modSp add mod">
        <pc:chgData name="Sally Basser" userId="21de0e303113e869" providerId="LiveId" clId="{A30672F2-8E30-4611-93BB-A3213922842C}" dt="2024-07-30T01:35:37.305" v="4134" actId="2710"/>
        <pc:sldMkLst>
          <pc:docMk/>
          <pc:sldMk cId="1819162970" sldId="314"/>
        </pc:sldMkLst>
        <pc:spChg chg="mod">
          <ac:chgData name="Sally Basser" userId="21de0e303113e869" providerId="LiveId" clId="{A30672F2-8E30-4611-93BB-A3213922842C}" dt="2024-07-30T01:35:37.305" v="4134" actId="2710"/>
          <ac:spMkLst>
            <pc:docMk/>
            <pc:sldMk cId="1819162970" sldId="314"/>
            <ac:spMk id="3" creationId="{F344195B-85F0-4391-968D-C4F22653F24D}"/>
          </ac:spMkLst>
        </pc:spChg>
      </pc:sldChg>
      <pc:sldChg chg="modSp mod setBg">
        <pc:chgData name="Sally Basser" userId="21de0e303113e869" providerId="LiveId" clId="{A30672F2-8E30-4611-93BB-A3213922842C}" dt="2024-08-08T05:53:34.675" v="4413" actId="255"/>
        <pc:sldMkLst>
          <pc:docMk/>
          <pc:sldMk cId="1089922024" sldId="315"/>
        </pc:sldMkLst>
        <pc:spChg chg="mod">
          <ac:chgData name="Sally Basser" userId="21de0e303113e869" providerId="LiveId" clId="{A30672F2-8E30-4611-93BB-A3213922842C}" dt="2024-08-08T05:53:34.675" v="4413" actId="255"/>
          <ac:spMkLst>
            <pc:docMk/>
            <pc:sldMk cId="1089922024" sldId="315"/>
            <ac:spMk id="3" creationId="{FA9EC60F-1269-45C1-8295-7724A9F17A91}"/>
          </ac:spMkLst>
        </pc:spChg>
      </pc:sldChg>
      <pc:sldChg chg="modSp add mod">
        <pc:chgData name="Sally Basser" userId="21de0e303113e869" providerId="LiveId" clId="{A30672F2-8E30-4611-93BB-A3213922842C}" dt="2024-07-30T01:36:09.080" v="4140" actId="5793"/>
        <pc:sldMkLst>
          <pc:docMk/>
          <pc:sldMk cId="1561154764" sldId="315"/>
        </pc:sldMkLst>
        <pc:spChg chg="mod">
          <ac:chgData name="Sally Basser" userId="21de0e303113e869" providerId="LiveId" clId="{A30672F2-8E30-4611-93BB-A3213922842C}" dt="2024-07-30T01:36:09.080" v="4140" actId="5793"/>
          <ac:spMkLst>
            <pc:docMk/>
            <pc:sldMk cId="1561154764" sldId="315"/>
            <ac:spMk id="3" creationId="{2B2E9D24-7277-4EE8-888E-6B1B581F4946}"/>
          </ac:spMkLst>
        </pc:spChg>
      </pc:sldChg>
      <pc:sldChg chg="modSp mod">
        <pc:chgData name="Sally Basser" userId="21de0e303113e869" providerId="LiveId" clId="{A30672F2-8E30-4611-93BB-A3213922842C}" dt="2024-08-08T05:56:41.709" v="4472" actId="20577"/>
        <pc:sldMkLst>
          <pc:docMk/>
          <pc:sldMk cId="1409710352" sldId="316"/>
        </pc:sldMkLst>
        <pc:spChg chg="mod">
          <ac:chgData name="Sally Basser" userId="21de0e303113e869" providerId="LiveId" clId="{A30672F2-8E30-4611-93BB-A3213922842C}" dt="2024-08-08T05:56:41.709" v="4472" actId="20577"/>
          <ac:spMkLst>
            <pc:docMk/>
            <pc:sldMk cId="1409710352" sldId="316"/>
            <ac:spMk id="3" creationId="{FA9EC60F-1269-45C1-8295-7724A9F17A91}"/>
          </ac:spMkLst>
        </pc:spChg>
      </pc:sldChg>
      <pc:sldChg chg="modSp add del mod ord">
        <pc:chgData name="Sally Basser" userId="21de0e303113e869" providerId="LiveId" clId="{A30672F2-8E30-4611-93BB-A3213922842C}" dt="2024-08-08T05:55:47.541" v="4442" actId="47"/>
        <pc:sldMkLst>
          <pc:docMk/>
          <pc:sldMk cId="3703680477" sldId="317"/>
        </pc:sldMkLst>
        <pc:spChg chg="mod">
          <ac:chgData name="Sally Basser" userId="21de0e303113e869" providerId="LiveId" clId="{A30672F2-8E30-4611-93BB-A3213922842C}" dt="2024-08-08T05:54:56.142" v="4441" actId="20577"/>
          <ac:spMkLst>
            <pc:docMk/>
            <pc:sldMk cId="3703680477" sldId="317"/>
            <ac:spMk id="3" creationId="{FA9EC60F-1269-45C1-8295-7724A9F17A91}"/>
          </ac:spMkLst>
        </pc:spChg>
      </pc:sldChg>
    </pc:docChg>
  </pc:docChgLst>
  <pc:docChgLst>
    <pc:chgData name="Sally Basser" userId="21de0e303113e869" providerId="LiveId" clId="{CB80CBC2-91A1-4B9F-8000-7963D9B12294}"/>
    <pc:docChg chg="undo redo custSel addSld delSld modSld">
      <pc:chgData name="Sally Basser" userId="21de0e303113e869" providerId="LiveId" clId="{CB80CBC2-91A1-4B9F-8000-7963D9B12294}" dt="2024-07-31T03:17:23.272" v="3442" actId="20577"/>
      <pc:docMkLst>
        <pc:docMk/>
      </pc:docMkLst>
      <pc:sldChg chg="modSp mod">
        <pc:chgData name="Sally Basser" userId="21de0e303113e869" providerId="LiveId" clId="{CB80CBC2-91A1-4B9F-8000-7963D9B12294}" dt="2024-07-31T02:12:37.059" v="27" actId="255"/>
        <pc:sldMkLst>
          <pc:docMk/>
          <pc:sldMk cId="3998737170" sldId="260"/>
        </pc:sldMkLst>
        <pc:spChg chg="mod">
          <ac:chgData name="Sally Basser" userId="21de0e303113e869" providerId="LiveId" clId="{CB80CBC2-91A1-4B9F-8000-7963D9B12294}" dt="2024-07-31T02:12:37.059" v="27" actId="255"/>
          <ac:spMkLst>
            <pc:docMk/>
            <pc:sldMk cId="3998737170" sldId="260"/>
            <ac:spMk id="3" creationId="{03E7E9BC-C6AB-4A20-A121-D63E8A62F08B}"/>
          </ac:spMkLst>
        </pc:spChg>
      </pc:sldChg>
      <pc:sldChg chg="modSp mod">
        <pc:chgData name="Sally Basser" userId="21de0e303113e869" providerId="LiveId" clId="{CB80CBC2-91A1-4B9F-8000-7963D9B12294}" dt="2024-07-31T02:11:40.340" v="24" actId="14100"/>
        <pc:sldMkLst>
          <pc:docMk/>
          <pc:sldMk cId="1189590342" sldId="261"/>
        </pc:sldMkLst>
        <pc:spChg chg="mod">
          <ac:chgData name="Sally Basser" userId="21de0e303113e869" providerId="LiveId" clId="{CB80CBC2-91A1-4B9F-8000-7963D9B12294}" dt="2024-07-31T02:11:40.340" v="24" actId="14100"/>
          <ac:spMkLst>
            <pc:docMk/>
            <pc:sldMk cId="1189590342" sldId="261"/>
            <ac:spMk id="3" creationId="{516BE629-CBE9-4268-86CA-8E0ED1D80D67}"/>
          </ac:spMkLst>
        </pc:spChg>
      </pc:sldChg>
      <pc:sldChg chg="modSp mod">
        <pc:chgData name="Sally Basser" userId="21de0e303113e869" providerId="LiveId" clId="{CB80CBC2-91A1-4B9F-8000-7963D9B12294}" dt="2024-07-31T02:28:39" v="1627" actId="12"/>
        <pc:sldMkLst>
          <pc:docMk/>
          <pc:sldMk cId="1447097240" sldId="263"/>
        </pc:sldMkLst>
        <pc:spChg chg="mod">
          <ac:chgData name="Sally Basser" userId="21de0e303113e869" providerId="LiveId" clId="{CB80CBC2-91A1-4B9F-8000-7963D9B12294}" dt="2024-07-31T02:28:39" v="1627" actId="12"/>
          <ac:spMkLst>
            <pc:docMk/>
            <pc:sldMk cId="1447097240" sldId="263"/>
            <ac:spMk id="5" creationId="{92EC6D68-FB3F-4277-A67F-6E5038159FED}"/>
          </ac:spMkLst>
        </pc:spChg>
      </pc:sldChg>
      <pc:sldChg chg="modSp mod">
        <pc:chgData name="Sally Basser" userId="21de0e303113e869" providerId="LiveId" clId="{CB80CBC2-91A1-4B9F-8000-7963D9B12294}" dt="2024-07-31T03:16:00.454" v="3407" actId="20577"/>
        <pc:sldMkLst>
          <pc:docMk/>
          <pc:sldMk cId="1675866540" sldId="267"/>
        </pc:sldMkLst>
        <pc:spChg chg="mod">
          <ac:chgData name="Sally Basser" userId="21de0e303113e869" providerId="LiveId" clId="{CB80CBC2-91A1-4B9F-8000-7963D9B12294}" dt="2024-07-31T03:16:00.454" v="3407" actId="20577"/>
          <ac:spMkLst>
            <pc:docMk/>
            <pc:sldMk cId="1675866540" sldId="267"/>
            <ac:spMk id="3" creationId="{D40CC11F-784C-4171-8D8B-BE1CF9743A40}"/>
          </ac:spMkLst>
        </pc:spChg>
      </pc:sldChg>
      <pc:sldChg chg="modSp mod">
        <pc:chgData name="Sally Basser" userId="21de0e303113e869" providerId="LiveId" clId="{CB80CBC2-91A1-4B9F-8000-7963D9B12294}" dt="2024-07-31T03:16:26.229" v="3410" actId="27636"/>
        <pc:sldMkLst>
          <pc:docMk/>
          <pc:sldMk cId="4183815842" sldId="269"/>
        </pc:sldMkLst>
        <pc:spChg chg="mod">
          <ac:chgData name="Sally Basser" userId="21de0e303113e869" providerId="LiveId" clId="{CB80CBC2-91A1-4B9F-8000-7963D9B12294}" dt="2024-07-31T03:16:26.229" v="3410" actId="27636"/>
          <ac:spMkLst>
            <pc:docMk/>
            <pc:sldMk cId="4183815842" sldId="269"/>
            <ac:spMk id="3" creationId="{1A628FFB-2CC8-42F7-86F0-D20C442C1401}"/>
          </ac:spMkLst>
        </pc:spChg>
      </pc:sldChg>
      <pc:sldChg chg="modSp mod">
        <pc:chgData name="Sally Basser" userId="21de0e303113e869" providerId="LiveId" clId="{CB80CBC2-91A1-4B9F-8000-7963D9B12294}" dt="2024-07-31T02:31:42.318" v="1662" actId="14100"/>
        <pc:sldMkLst>
          <pc:docMk/>
          <pc:sldMk cId="3658897994" sldId="270"/>
        </pc:sldMkLst>
        <pc:spChg chg="mod">
          <ac:chgData name="Sally Basser" userId="21de0e303113e869" providerId="LiveId" clId="{CB80CBC2-91A1-4B9F-8000-7963D9B12294}" dt="2024-07-31T02:31:42.318" v="1662" actId="14100"/>
          <ac:spMkLst>
            <pc:docMk/>
            <pc:sldMk cId="3658897994" sldId="270"/>
            <ac:spMk id="3" creationId="{EEE2B055-1BE6-4DB2-B442-F61504785D07}"/>
          </ac:spMkLst>
        </pc:spChg>
      </pc:sldChg>
      <pc:sldChg chg="modSp mod">
        <pc:chgData name="Sally Basser" userId="21de0e303113e869" providerId="LiveId" clId="{CB80CBC2-91A1-4B9F-8000-7963D9B12294}" dt="2024-07-31T02:42:20.209" v="1822" actId="15"/>
        <pc:sldMkLst>
          <pc:docMk/>
          <pc:sldMk cId="3685059642" sldId="277"/>
        </pc:sldMkLst>
        <pc:spChg chg="mod">
          <ac:chgData name="Sally Basser" userId="21de0e303113e869" providerId="LiveId" clId="{CB80CBC2-91A1-4B9F-8000-7963D9B12294}" dt="2024-07-31T02:42:20.209" v="1822" actId="15"/>
          <ac:spMkLst>
            <pc:docMk/>
            <pc:sldMk cId="3685059642" sldId="277"/>
            <ac:spMk id="5" creationId="{2213B285-7CA7-AC55-6487-BCB0AB4044D2}"/>
          </ac:spMkLst>
        </pc:spChg>
      </pc:sldChg>
      <pc:sldChg chg="modSp mod">
        <pc:chgData name="Sally Basser" userId="21de0e303113e869" providerId="LiveId" clId="{CB80CBC2-91A1-4B9F-8000-7963D9B12294}" dt="2024-07-31T02:45:24.766" v="1866" actId="20577"/>
        <pc:sldMkLst>
          <pc:docMk/>
          <pc:sldMk cId="547882520" sldId="278"/>
        </pc:sldMkLst>
        <pc:spChg chg="mod">
          <ac:chgData name="Sally Basser" userId="21de0e303113e869" providerId="LiveId" clId="{CB80CBC2-91A1-4B9F-8000-7963D9B12294}" dt="2024-07-31T02:45:24.766" v="1866" actId="20577"/>
          <ac:spMkLst>
            <pc:docMk/>
            <pc:sldMk cId="547882520" sldId="278"/>
            <ac:spMk id="3" creationId="{214D34A7-862E-4E6C-8E7C-6412F6520F0B}"/>
          </ac:spMkLst>
        </pc:spChg>
      </pc:sldChg>
      <pc:sldChg chg="modSp mod">
        <pc:chgData name="Sally Basser" userId="21de0e303113e869" providerId="LiveId" clId="{CB80CBC2-91A1-4B9F-8000-7963D9B12294}" dt="2024-07-31T02:46:54.373" v="1869" actId="14"/>
        <pc:sldMkLst>
          <pc:docMk/>
          <pc:sldMk cId="3483119081" sldId="279"/>
        </pc:sldMkLst>
        <pc:spChg chg="mod">
          <ac:chgData name="Sally Basser" userId="21de0e303113e869" providerId="LiveId" clId="{CB80CBC2-91A1-4B9F-8000-7963D9B12294}" dt="2024-07-31T02:46:54.373" v="1869" actId="14"/>
          <ac:spMkLst>
            <pc:docMk/>
            <pc:sldMk cId="3483119081" sldId="279"/>
            <ac:spMk id="5" creationId="{9183B843-1424-13C9-A050-0FB8865CF615}"/>
          </ac:spMkLst>
        </pc:spChg>
      </pc:sldChg>
      <pc:sldChg chg="modSp mod">
        <pc:chgData name="Sally Basser" userId="21de0e303113e869" providerId="LiveId" clId="{CB80CBC2-91A1-4B9F-8000-7963D9B12294}" dt="2024-07-31T02:48:06.151" v="1873" actId="14100"/>
        <pc:sldMkLst>
          <pc:docMk/>
          <pc:sldMk cId="341221565" sldId="280"/>
        </pc:sldMkLst>
        <pc:spChg chg="mod">
          <ac:chgData name="Sally Basser" userId="21de0e303113e869" providerId="LiveId" clId="{CB80CBC2-91A1-4B9F-8000-7963D9B12294}" dt="2024-07-31T02:48:06.151" v="1873" actId="14100"/>
          <ac:spMkLst>
            <pc:docMk/>
            <pc:sldMk cId="341221565" sldId="280"/>
            <ac:spMk id="3" creationId="{F344195B-85F0-4391-968D-C4F22653F24D}"/>
          </ac:spMkLst>
        </pc:spChg>
      </pc:sldChg>
      <pc:sldChg chg="modSp mod">
        <pc:chgData name="Sally Basser" userId="21de0e303113e869" providerId="LiveId" clId="{CB80CBC2-91A1-4B9F-8000-7963D9B12294}" dt="2024-07-31T02:52:15.856" v="1900" actId="255"/>
        <pc:sldMkLst>
          <pc:docMk/>
          <pc:sldMk cId="3337810320" sldId="281"/>
        </pc:sldMkLst>
        <pc:spChg chg="mod">
          <ac:chgData name="Sally Basser" userId="21de0e303113e869" providerId="LiveId" clId="{CB80CBC2-91A1-4B9F-8000-7963D9B12294}" dt="2024-07-31T02:52:15.856" v="1900" actId="255"/>
          <ac:spMkLst>
            <pc:docMk/>
            <pc:sldMk cId="3337810320" sldId="281"/>
            <ac:spMk id="3" creationId="{2B2E9D24-7277-4EE8-888E-6B1B581F4946}"/>
          </ac:spMkLst>
        </pc:spChg>
      </pc:sldChg>
      <pc:sldChg chg="modSp mod">
        <pc:chgData name="Sally Basser" userId="21de0e303113e869" providerId="LiveId" clId="{CB80CBC2-91A1-4B9F-8000-7963D9B12294}" dt="2024-07-31T02:59:21.325" v="1959" actId="255"/>
        <pc:sldMkLst>
          <pc:docMk/>
          <pc:sldMk cId="513573291" sldId="282"/>
        </pc:sldMkLst>
        <pc:spChg chg="mod">
          <ac:chgData name="Sally Basser" userId="21de0e303113e869" providerId="LiveId" clId="{CB80CBC2-91A1-4B9F-8000-7963D9B12294}" dt="2024-07-31T02:59:21.325" v="1959" actId="255"/>
          <ac:spMkLst>
            <pc:docMk/>
            <pc:sldMk cId="513573291" sldId="282"/>
            <ac:spMk id="3" creationId="{FA9EC60F-1269-45C1-8295-7724A9F17A91}"/>
          </ac:spMkLst>
        </pc:spChg>
      </pc:sldChg>
      <pc:sldChg chg="modSp mod">
        <pc:chgData name="Sally Basser" userId="21de0e303113e869" providerId="LiveId" clId="{CB80CBC2-91A1-4B9F-8000-7963D9B12294}" dt="2024-07-31T02:57:06.814" v="1948" actId="255"/>
        <pc:sldMkLst>
          <pc:docMk/>
          <pc:sldMk cId="2053251806" sldId="285"/>
        </pc:sldMkLst>
        <pc:spChg chg="mod">
          <ac:chgData name="Sally Basser" userId="21de0e303113e869" providerId="LiveId" clId="{CB80CBC2-91A1-4B9F-8000-7963D9B12294}" dt="2024-07-31T02:57:06.814" v="1948" actId="255"/>
          <ac:spMkLst>
            <pc:docMk/>
            <pc:sldMk cId="2053251806" sldId="285"/>
            <ac:spMk id="3" creationId="{CB8F8596-6892-4F75-AE29-9360ADF34CBC}"/>
          </ac:spMkLst>
        </pc:spChg>
      </pc:sldChg>
      <pc:sldChg chg="modSp mod">
        <pc:chgData name="Sally Basser" userId="21de0e303113e869" providerId="LiveId" clId="{CB80CBC2-91A1-4B9F-8000-7963D9B12294}" dt="2024-07-31T02:58:37.104" v="1958" actId="20577"/>
        <pc:sldMkLst>
          <pc:docMk/>
          <pc:sldMk cId="3392420125" sldId="286"/>
        </pc:sldMkLst>
        <pc:spChg chg="mod">
          <ac:chgData name="Sally Basser" userId="21de0e303113e869" providerId="LiveId" clId="{CB80CBC2-91A1-4B9F-8000-7963D9B12294}" dt="2024-07-31T02:58:37.104" v="1958" actId="20577"/>
          <ac:spMkLst>
            <pc:docMk/>
            <pc:sldMk cId="3392420125" sldId="286"/>
            <ac:spMk id="3" creationId="{884EBEEB-A679-46CB-B21E-A6B2312EC853}"/>
          </ac:spMkLst>
        </pc:spChg>
      </pc:sldChg>
      <pc:sldChg chg="modSp mod">
        <pc:chgData name="Sally Basser" userId="21de0e303113e869" providerId="LiveId" clId="{CB80CBC2-91A1-4B9F-8000-7963D9B12294}" dt="2024-07-31T02:27:03.427" v="1620" actId="20577"/>
        <pc:sldMkLst>
          <pc:docMk/>
          <pc:sldMk cId="4273182298" sldId="288"/>
        </pc:sldMkLst>
        <pc:spChg chg="mod">
          <ac:chgData name="Sally Basser" userId="21de0e303113e869" providerId="LiveId" clId="{CB80CBC2-91A1-4B9F-8000-7963D9B12294}" dt="2024-07-31T02:27:03.427" v="1620" actId="20577"/>
          <ac:spMkLst>
            <pc:docMk/>
            <pc:sldMk cId="4273182298" sldId="288"/>
            <ac:spMk id="4" creationId="{9AF8B1EC-EF05-4D29-1797-4A7A6BB1E532}"/>
          </ac:spMkLst>
        </pc:spChg>
      </pc:sldChg>
      <pc:sldChg chg="modSp mod">
        <pc:chgData name="Sally Basser" userId="21de0e303113e869" providerId="LiveId" clId="{CB80CBC2-91A1-4B9F-8000-7963D9B12294}" dt="2024-07-31T02:30:44.257" v="1654" actId="20577"/>
        <pc:sldMkLst>
          <pc:docMk/>
          <pc:sldMk cId="2875141453" sldId="289"/>
        </pc:sldMkLst>
        <pc:spChg chg="mod">
          <ac:chgData name="Sally Basser" userId="21de0e303113e869" providerId="LiveId" clId="{CB80CBC2-91A1-4B9F-8000-7963D9B12294}" dt="2024-07-31T02:30:44.257" v="1654" actId="20577"/>
          <ac:spMkLst>
            <pc:docMk/>
            <pc:sldMk cId="2875141453" sldId="289"/>
            <ac:spMk id="3" creationId="{1A628FFB-2CC8-42F7-86F0-D20C442C1401}"/>
          </ac:spMkLst>
        </pc:spChg>
      </pc:sldChg>
      <pc:sldChg chg="modSp mod">
        <pc:chgData name="Sally Basser" userId="21de0e303113e869" providerId="LiveId" clId="{CB80CBC2-91A1-4B9F-8000-7963D9B12294}" dt="2024-07-31T02:33:54.008" v="1755" actId="20577"/>
        <pc:sldMkLst>
          <pc:docMk/>
          <pc:sldMk cId="1480798915" sldId="300"/>
        </pc:sldMkLst>
        <pc:spChg chg="mod">
          <ac:chgData name="Sally Basser" userId="21de0e303113e869" providerId="LiveId" clId="{CB80CBC2-91A1-4B9F-8000-7963D9B12294}" dt="2024-07-31T02:33:54.008" v="1755" actId="20577"/>
          <ac:spMkLst>
            <pc:docMk/>
            <pc:sldMk cId="1480798915" sldId="300"/>
            <ac:spMk id="5" creationId="{B11FA428-9EC4-90C1-C219-21CF283EF0A7}"/>
          </ac:spMkLst>
        </pc:spChg>
      </pc:sldChg>
      <pc:sldChg chg="modSp mod">
        <pc:chgData name="Sally Basser" userId="21de0e303113e869" providerId="LiveId" clId="{CB80CBC2-91A1-4B9F-8000-7963D9B12294}" dt="2024-07-31T02:34:42.152" v="1759" actId="14100"/>
        <pc:sldMkLst>
          <pc:docMk/>
          <pc:sldMk cId="714265876" sldId="304"/>
        </pc:sldMkLst>
        <pc:spChg chg="mod">
          <ac:chgData name="Sally Basser" userId="21de0e303113e869" providerId="LiveId" clId="{CB80CBC2-91A1-4B9F-8000-7963D9B12294}" dt="2024-07-31T02:34:42.152" v="1759" actId="14100"/>
          <ac:spMkLst>
            <pc:docMk/>
            <pc:sldMk cId="714265876" sldId="304"/>
            <ac:spMk id="3" creationId="{87892D15-1713-45CE-89E2-23F0E8C39BCE}"/>
          </ac:spMkLst>
        </pc:spChg>
      </pc:sldChg>
      <pc:sldChg chg="modSp mod">
        <pc:chgData name="Sally Basser" userId="21de0e303113e869" providerId="LiveId" clId="{CB80CBC2-91A1-4B9F-8000-7963D9B12294}" dt="2024-07-31T03:02:36.265" v="1979" actId="20577"/>
        <pc:sldMkLst>
          <pc:docMk/>
          <pc:sldMk cId="3520567439" sldId="307"/>
        </pc:sldMkLst>
        <pc:spChg chg="mod">
          <ac:chgData name="Sally Basser" userId="21de0e303113e869" providerId="LiveId" clId="{CB80CBC2-91A1-4B9F-8000-7963D9B12294}" dt="2024-07-31T03:02:36.265" v="1979" actId="20577"/>
          <ac:spMkLst>
            <pc:docMk/>
            <pc:sldMk cId="3520567439" sldId="307"/>
            <ac:spMk id="3" creationId="{FA9EC60F-1269-45C1-8295-7724A9F17A91}"/>
          </ac:spMkLst>
        </pc:spChg>
      </pc:sldChg>
      <pc:sldChg chg="modSp mod">
        <pc:chgData name="Sally Basser" userId="21de0e303113e869" providerId="LiveId" clId="{CB80CBC2-91A1-4B9F-8000-7963D9B12294}" dt="2024-07-31T03:01:05.801" v="1963" actId="255"/>
        <pc:sldMkLst>
          <pc:docMk/>
          <pc:sldMk cId="1076134618" sldId="308"/>
        </pc:sldMkLst>
        <pc:spChg chg="mod">
          <ac:chgData name="Sally Basser" userId="21de0e303113e869" providerId="LiveId" clId="{CB80CBC2-91A1-4B9F-8000-7963D9B12294}" dt="2024-07-31T03:01:05.801" v="1963" actId="255"/>
          <ac:spMkLst>
            <pc:docMk/>
            <pc:sldMk cId="1076134618" sldId="308"/>
            <ac:spMk id="3" creationId="{FA9EC60F-1269-45C1-8295-7724A9F17A91}"/>
          </ac:spMkLst>
        </pc:spChg>
      </pc:sldChg>
      <pc:sldChg chg="modSp mod">
        <pc:chgData name="Sally Basser" userId="21de0e303113e869" providerId="LiveId" clId="{CB80CBC2-91A1-4B9F-8000-7963D9B12294}" dt="2024-07-31T03:05:47.205" v="2294"/>
        <pc:sldMkLst>
          <pc:docMk/>
          <pc:sldMk cId="1295950890" sldId="309"/>
        </pc:sldMkLst>
        <pc:spChg chg="mod">
          <ac:chgData name="Sally Basser" userId="21de0e303113e869" providerId="LiveId" clId="{CB80CBC2-91A1-4B9F-8000-7963D9B12294}" dt="2024-07-31T03:05:47.205" v="2294"/>
          <ac:spMkLst>
            <pc:docMk/>
            <pc:sldMk cId="1295950890" sldId="309"/>
            <ac:spMk id="3" creationId="{FA9EC60F-1269-45C1-8295-7724A9F17A91}"/>
          </ac:spMkLst>
        </pc:spChg>
      </pc:sldChg>
      <pc:sldChg chg="modSp mod">
        <pc:chgData name="Sally Basser" userId="21de0e303113e869" providerId="LiveId" clId="{CB80CBC2-91A1-4B9F-8000-7963D9B12294}" dt="2024-07-31T03:17:23.272" v="3442" actId="20577"/>
        <pc:sldMkLst>
          <pc:docMk/>
          <pc:sldMk cId="1966893683" sldId="310"/>
        </pc:sldMkLst>
        <pc:spChg chg="mod">
          <ac:chgData name="Sally Basser" userId="21de0e303113e869" providerId="LiveId" clId="{CB80CBC2-91A1-4B9F-8000-7963D9B12294}" dt="2024-07-31T03:17:23.272" v="3442" actId="20577"/>
          <ac:spMkLst>
            <pc:docMk/>
            <pc:sldMk cId="1966893683" sldId="310"/>
            <ac:spMk id="3" creationId="{1A628FFB-2CC8-42F7-86F0-D20C442C1401}"/>
          </ac:spMkLst>
        </pc:spChg>
      </pc:sldChg>
      <pc:sldChg chg="modSp mod">
        <pc:chgData name="Sally Basser" userId="21de0e303113e869" providerId="LiveId" clId="{CB80CBC2-91A1-4B9F-8000-7963D9B12294}" dt="2024-07-31T02:35:05.875" v="1760" actId="14100"/>
        <pc:sldMkLst>
          <pc:docMk/>
          <pc:sldMk cId="2483970921" sldId="312"/>
        </pc:sldMkLst>
        <pc:spChg chg="mod">
          <ac:chgData name="Sally Basser" userId="21de0e303113e869" providerId="LiveId" clId="{CB80CBC2-91A1-4B9F-8000-7963D9B12294}" dt="2024-07-31T02:35:05.875" v="1760" actId="14100"/>
          <ac:spMkLst>
            <pc:docMk/>
            <pc:sldMk cId="2483970921" sldId="312"/>
            <ac:spMk id="3" creationId="{87892D15-1713-45CE-89E2-23F0E8C39BCE}"/>
          </ac:spMkLst>
        </pc:spChg>
      </pc:sldChg>
      <pc:sldChg chg="modSp mod">
        <pc:chgData name="Sally Basser" userId="21de0e303113e869" providerId="LiveId" clId="{CB80CBC2-91A1-4B9F-8000-7963D9B12294}" dt="2024-07-31T02:44:09.063" v="1855" actId="20577"/>
        <pc:sldMkLst>
          <pc:docMk/>
          <pc:sldMk cId="2768450315" sldId="313"/>
        </pc:sldMkLst>
        <pc:spChg chg="mod">
          <ac:chgData name="Sally Basser" userId="21de0e303113e869" providerId="LiveId" clId="{CB80CBC2-91A1-4B9F-8000-7963D9B12294}" dt="2024-07-31T02:44:09.063" v="1855" actId="20577"/>
          <ac:spMkLst>
            <pc:docMk/>
            <pc:sldMk cId="2768450315" sldId="313"/>
            <ac:spMk id="5" creationId="{2213B285-7CA7-AC55-6487-BCB0AB4044D2}"/>
          </ac:spMkLst>
        </pc:spChg>
      </pc:sldChg>
      <pc:sldChg chg="new del">
        <pc:chgData name="Sally Basser" userId="21de0e303113e869" providerId="LiveId" clId="{CB80CBC2-91A1-4B9F-8000-7963D9B12294}" dt="2024-07-31T02:55:56.998" v="1924" actId="680"/>
        <pc:sldMkLst>
          <pc:docMk/>
          <pc:sldMk cId="368307851" sldId="315"/>
        </pc:sldMkLst>
      </pc:sldChg>
      <pc:sldChg chg="modSp add mod">
        <pc:chgData name="Sally Basser" userId="21de0e303113e869" providerId="LiveId" clId="{CB80CBC2-91A1-4B9F-8000-7963D9B12294}" dt="2024-07-31T03:10:08.210" v="3047" actId="20577"/>
        <pc:sldMkLst>
          <pc:docMk/>
          <pc:sldMk cId="1089922024" sldId="315"/>
        </pc:sldMkLst>
        <pc:spChg chg="mod">
          <ac:chgData name="Sally Basser" userId="21de0e303113e869" providerId="LiveId" clId="{CB80CBC2-91A1-4B9F-8000-7963D9B12294}" dt="2024-07-31T03:10:08.210" v="3047" actId="20577"/>
          <ac:spMkLst>
            <pc:docMk/>
            <pc:sldMk cId="1089922024" sldId="315"/>
            <ac:spMk id="3" creationId="{FA9EC60F-1269-45C1-8295-7724A9F17A91}"/>
          </ac:spMkLst>
        </pc:spChg>
      </pc:sldChg>
      <pc:sldChg chg="modSp del mod">
        <pc:chgData name="Sally Basser" userId="21de0e303113e869" providerId="LiveId" clId="{CB80CBC2-91A1-4B9F-8000-7963D9B12294}" dt="2024-07-31T02:52:31.049" v="1901" actId="47"/>
        <pc:sldMkLst>
          <pc:docMk/>
          <pc:sldMk cId="1561154764" sldId="315"/>
        </pc:sldMkLst>
        <pc:spChg chg="mod">
          <ac:chgData name="Sally Basser" userId="21de0e303113e869" providerId="LiveId" clId="{CB80CBC2-91A1-4B9F-8000-7963D9B12294}" dt="2024-07-31T02:49:57.999" v="1878" actId="21"/>
          <ac:spMkLst>
            <pc:docMk/>
            <pc:sldMk cId="1561154764" sldId="315"/>
            <ac:spMk id="3" creationId="{2B2E9D24-7277-4EE8-888E-6B1B581F4946}"/>
          </ac:spMkLst>
        </pc:spChg>
      </pc:sldChg>
      <pc:sldChg chg="modSp add mod">
        <pc:chgData name="Sally Basser" userId="21de0e303113e869" providerId="LiveId" clId="{CB80CBC2-91A1-4B9F-8000-7963D9B12294}" dt="2024-07-31T03:11:17.670" v="3062" actId="20577"/>
        <pc:sldMkLst>
          <pc:docMk/>
          <pc:sldMk cId="1409710352" sldId="316"/>
        </pc:sldMkLst>
        <pc:spChg chg="mod">
          <ac:chgData name="Sally Basser" userId="21de0e303113e869" providerId="LiveId" clId="{CB80CBC2-91A1-4B9F-8000-7963D9B12294}" dt="2024-07-31T03:11:17.670" v="3062" actId="20577"/>
          <ac:spMkLst>
            <pc:docMk/>
            <pc:sldMk cId="1409710352" sldId="316"/>
            <ac:spMk id="3" creationId="{FA9EC60F-1269-45C1-8295-7724A9F17A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7B6E073A-DFD4-4A5C-BBAF-DAB6A5691544}" type="datetimeFigureOut">
              <a:rPr lang="en-AU" smtClean="0"/>
              <a:t>8/08/2024</a:t>
            </a:fld>
            <a:endParaRPr lang="en-AU"/>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3380158B-2F1E-491A-8D09-A51459E7CBEB}" type="slidenum">
              <a:rPr lang="en-AU" smtClean="0"/>
              <a:t>‹#›</a:t>
            </a:fld>
            <a:endParaRPr lang="en-AU"/>
          </a:p>
        </p:txBody>
      </p:sp>
    </p:spTree>
    <p:extLst>
      <p:ext uri="{BB962C8B-B14F-4D97-AF65-F5344CB8AC3E}">
        <p14:creationId xmlns:p14="http://schemas.microsoft.com/office/powerpoint/2010/main" val="8635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380158B-2F1E-491A-8D09-A51459E7CBEB}" type="slidenum">
              <a:rPr lang="en-AU" smtClean="0"/>
              <a:t>34</a:t>
            </a:fld>
            <a:endParaRPr lang="en-AU"/>
          </a:p>
        </p:txBody>
      </p:sp>
    </p:spTree>
    <p:extLst>
      <p:ext uri="{BB962C8B-B14F-4D97-AF65-F5344CB8AC3E}">
        <p14:creationId xmlns:p14="http://schemas.microsoft.com/office/powerpoint/2010/main" val="295306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380158B-2F1E-491A-8D09-A51459E7CBEB}" type="slidenum">
              <a:rPr lang="en-AU" smtClean="0"/>
              <a:t>36</a:t>
            </a:fld>
            <a:endParaRPr lang="en-AU"/>
          </a:p>
        </p:txBody>
      </p:sp>
    </p:spTree>
    <p:extLst>
      <p:ext uri="{BB962C8B-B14F-4D97-AF65-F5344CB8AC3E}">
        <p14:creationId xmlns:p14="http://schemas.microsoft.com/office/powerpoint/2010/main" val="138707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8/8/2024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8/8/2024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8/8/2024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8/8/2024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8/8/2024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8/8/2024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8/8/2024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ANUSA GOVERNANCE REVIEW </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SUMMARY FINDINGS &amp; RECOMMENDATIONS</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65666" y="3090334"/>
            <a:ext cx="11260667" cy="3310466"/>
          </a:xfrm>
          <a:prstGeom prst="rect">
            <a:avLst/>
          </a:prstGeom>
        </p:spPr>
      </p:pic>
      <p:pic>
        <p:nvPicPr>
          <p:cNvPr id="9" name="Picture 8">
            <a:extLst>
              <a:ext uri="{FF2B5EF4-FFF2-40B4-BE49-F238E27FC236}">
                <a16:creationId xmlns:a16="http://schemas.microsoft.com/office/drawing/2014/main" id="{257AFAB7-A9C2-43EF-9E0A-CE66607849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5061" y="576136"/>
            <a:ext cx="2190406" cy="1394783"/>
          </a:xfrm>
          <a:prstGeom prst="rect">
            <a:avLst/>
          </a:prstGeom>
          <a:noFill/>
          <a:ln>
            <a:noFill/>
          </a:ln>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F3F9-B4F3-4394-A4C2-C1FBDF0768C7}"/>
              </a:ext>
            </a:extLst>
          </p:cNvPr>
          <p:cNvSpPr>
            <a:spLocks noGrp="1"/>
          </p:cNvSpPr>
          <p:nvPr>
            <p:ph type="title"/>
          </p:nvPr>
        </p:nvSpPr>
        <p:spPr>
          <a:xfrm>
            <a:off x="729842" y="702156"/>
            <a:ext cx="10880966" cy="463914"/>
          </a:xfrm>
        </p:spPr>
        <p:txBody>
          <a:bodyPr>
            <a:normAutofit fontScale="90000"/>
          </a:bodyPr>
          <a:lstStyle/>
          <a:p>
            <a:r>
              <a:rPr lang="en-AU" sz="2500" dirty="0"/>
              <a:t>GOVERNANCE STRUCTURES</a:t>
            </a:r>
          </a:p>
        </p:txBody>
      </p:sp>
      <p:sp>
        <p:nvSpPr>
          <p:cNvPr id="3" name="Content Placeholder 2">
            <a:extLst>
              <a:ext uri="{FF2B5EF4-FFF2-40B4-BE49-F238E27FC236}">
                <a16:creationId xmlns:a16="http://schemas.microsoft.com/office/drawing/2014/main" id="{1A628FFB-2CC8-42F7-86F0-D20C442C1401}"/>
              </a:ext>
            </a:extLst>
          </p:cNvPr>
          <p:cNvSpPr>
            <a:spLocks noGrp="1"/>
          </p:cNvSpPr>
          <p:nvPr>
            <p:ph idx="1"/>
          </p:nvPr>
        </p:nvSpPr>
        <p:spPr>
          <a:xfrm>
            <a:off x="379562" y="1449238"/>
            <a:ext cx="11231246" cy="4706605"/>
          </a:xfrm>
        </p:spPr>
        <p:txBody>
          <a:bodyPr>
            <a:normAutofit fontScale="92500" lnSpcReduction="10000"/>
          </a:bodyPr>
          <a:lstStyle/>
          <a:p>
            <a:pPr marL="342900" lvl="0" indent="-342900">
              <a:lnSpc>
                <a:spcPct val="103000"/>
              </a:lnSpc>
              <a:buFont typeface="Symbol" panose="05050102010706020507" pitchFamily="18" charset="2"/>
              <a:buChar char=""/>
            </a:pPr>
            <a:endParaRPr lang="en-AU" sz="20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The ANUSA Constitution contains a contradiction between section 14(1) and section 10(1)(a). Section 14(1) designates the SRC as "the committee of management," while section 10(1)(a) assigns the responsibility to "manage the affairs of the association" to the executive. Section 14 grants the SRC specific powers that do not encompass</a:t>
            </a:r>
            <a:r>
              <a:rPr lang="en-AU"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AU" sz="2000" kern="100" dirty="0">
                <a:solidFill>
                  <a:srgbClr val="000000"/>
                </a:solidFill>
                <a:effectLst/>
                <a:latin typeface="Calibri" panose="020F0502020204030204" pitchFamily="34" charset="0"/>
                <a:ea typeface="Calibri" panose="020F0502020204030204" pitchFamily="34" charset="0"/>
              </a:rPr>
              <a:t>managerial authority, such as</a:t>
            </a:r>
            <a:r>
              <a:rPr lang="en-AU"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adopting resolutions on policy. In contrast, section 10 vests numerous specific managerial powers in various members of the executive.</a:t>
            </a:r>
            <a:endParaRPr lang="en-AU" sz="2000" kern="100" dirty="0">
              <a:solidFill>
                <a:srgbClr val="000000"/>
              </a:solidFill>
              <a:effectLst/>
              <a:latin typeface="Calibri" panose="020F0502020204030204" pitchFamily="34" charset="0"/>
              <a:ea typeface="Calibri" panose="020F0502020204030204" pitchFamily="34" charset="0"/>
            </a:endParaRPr>
          </a:p>
          <a:p>
            <a:pPr marL="228600" indent="0">
              <a:lnSpc>
                <a:spcPct val="103000"/>
              </a:lnSpc>
              <a:buNone/>
            </a:pPr>
            <a:endParaRPr lang="en-AU" sz="20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buFont typeface="Symbol" panose="05050102010706020507" pitchFamily="18" charset="2"/>
              <a:buChar char=""/>
            </a:pPr>
            <a:r>
              <a:rPr lang="en-AU"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discrepancy creates confusion and ambiguity in the interpretation of the constitution. One interpretation is that the SRC holds 'symbolic' authority, whereas actual managerial responsibility is vested in the executive.</a:t>
            </a:r>
          </a:p>
          <a:p>
            <a:pPr marL="342900" lvl="0" indent="-342900">
              <a:lnSpc>
                <a:spcPct val="103000"/>
              </a:lnSpc>
              <a:buFont typeface="Symbol" panose="05050102010706020507" pitchFamily="18" charset="2"/>
              <a:buChar char=""/>
            </a:pPr>
            <a:endParaRPr lang="en-AU" sz="2000"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This raises concerns about the clarity of overall governance responsibility within the organisation. Without a clear delineation of roles, the effectiveness and stability of ANUSA’s governance structure may be compromised. </a:t>
            </a:r>
          </a:p>
          <a:p>
            <a:pPr marL="234950" indent="-6350">
              <a:lnSpc>
                <a:spcPct val="103000"/>
              </a:lnSpc>
              <a:spcAft>
                <a:spcPts val="20"/>
              </a:spcAft>
            </a:pPr>
            <a:endParaRPr lang="en-AU" sz="2000" kern="100" dirty="0">
              <a:solidFill>
                <a:srgbClr val="000000"/>
              </a:solidFill>
              <a:effectLst/>
              <a:latin typeface="Calibri" panose="020F0502020204030204" pitchFamily="34" charset="0"/>
              <a:ea typeface="Calibri" panose="020F0502020204030204" pitchFamily="34" charset="0"/>
            </a:endParaRPr>
          </a:p>
          <a:p>
            <a:pPr marL="228600" indent="0">
              <a:lnSpc>
                <a:spcPct val="103000"/>
              </a:lnSpc>
              <a:spcAft>
                <a:spcPts val="20"/>
              </a:spcAft>
              <a:buNone/>
            </a:pPr>
            <a:endParaRPr lang="en-AU" sz="20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8381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F3F9-B4F3-4394-A4C2-C1FBDF0768C7}"/>
              </a:ext>
            </a:extLst>
          </p:cNvPr>
          <p:cNvSpPr>
            <a:spLocks noGrp="1"/>
          </p:cNvSpPr>
          <p:nvPr>
            <p:ph type="title"/>
          </p:nvPr>
        </p:nvSpPr>
        <p:spPr>
          <a:xfrm>
            <a:off x="729842" y="702156"/>
            <a:ext cx="10880966" cy="463914"/>
          </a:xfrm>
        </p:spPr>
        <p:txBody>
          <a:bodyPr>
            <a:normAutofit fontScale="90000"/>
          </a:bodyPr>
          <a:lstStyle/>
          <a:p>
            <a:r>
              <a:rPr lang="en-AU" sz="2500" dirty="0"/>
              <a:t>GOVERNANCE STRUCTURES</a:t>
            </a:r>
          </a:p>
        </p:txBody>
      </p:sp>
      <p:sp>
        <p:nvSpPr>
          <p:cNvPr id="3" name="Content Placeholder 2">
            <a:extLst>
              <a:ext uri="{FF2B5EF4-FFF2-40B4-BE49-F238E27FC236}">
                <a16:creationId xmlns:a16="http://schemas.microsoft.com/office/drawing/2014/main" id="{1A628FFB-2CC8-42F7-86F0-D20C442C1401}"/>
              </a:ext>
            </a:extLst>
          </p:cNvPr>
          <p:cNvSpPr>
            <a:spLocks noGrp="1"/>
          </p:cNvSpPr>
          <p:nvPr>
            <p:ph idx="1"/>
          </p:nvPr>
        </p:nvSpPr>
        <p:spPr>
          <a:xfrm>
            <a:off x="379562" y="1751162"/>
            <a:ext cx="11231246" cy="4404681"/>
          </a:xfrm>
        </p:spPr>
        <p:txBody>
          <a:bodyPr>
            <a:normAutofit lnSpcReduction="10000"/>
          </a:bodyPr>
          <a:lstStyle/>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The SRC primarily serves as a forum for political motions and debate, which limits its capacity to focus on the overall governance of ANUSA. Additionally, with 60 representatives, the SRC is too large to effectively govern.</a:t>
            </a:r>
          </a:p>
          <a:p>
            <a:pPr marL="342900" lvl="0" indent="-342900">
              <a:lnSpc>
                <a:spcPct val="103000"/>
              </a:lnSpc>
              <a:spcAft>
                <a:spcPts val="20"/>
              </a:spcAft>
              <a:buFont typeface="Symbol" panose="05050102010706020507" pitchFamily="18" charset="2"/>
              <a:buChar char=""/>
            </a:pPr>
            <a:endParaRPr lang="en-AU" sz="20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US" sz="2000" kern="100" dirty="0">
                <a:solidFill>
                  <a:srgbClr val="000000"/>
                </a:solidFill>
                <a:effectLst/>
                <a:latin typeface="Calibri" panose="020F0502020204030204" pitchFamily="34" charset="0"/>
                <a:ea typeface="Calibri" panose="020F0502020204030204" pitchFamily="34" charset="0"/>
              </a:rPr>
              <a:t>In practice, in line with managerial responsibilities of the executive in the ANUSA Constitution, the executive acts as the governing board of the organisation.</a:t>
            </a:r>
          </a:p>
          <a:p>
            <a:pPr marL="0" lvl="0" indent="0">
              <a:lnSpc>
                <a:spcPct val="103000"/>
              </a:lnSpc>
              <a:spcAft>
                <a:spcPts val="20"/>
              </a:spcAft>
              <a:buNone/>
            </a:pPr>
            <a:endParaRPr lang="en-AU" sz="2000" kern="100" dirty="0">
              <a:solidFill>
                <a:srgbClr val="000000"/>
              </a:solidFill>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The review found strong student support for formalising the executive’s role in the constitution to reflect its actual function as the governing body of ANUSA.</a:t>
            </a:r>
          </a:p>
          <a:p>
            <a:pPr marL="450850" indent="0">
              <a:lnSpc>
                <a:spcPct val="103000"/>
              </a:lnSpc>
              <a:spcAft>
                <a:spcPts val="20"/>
              </a:spcAft>
              <a:buNone/>
            </a:pPr>
            <a:endParaRPr lang="en-AU" sz="20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US" sz="2000" kern="100" dirty="0">
                <a:solidFill>
                  <a:srgbClr val="000000"/>
                </a:solidFill>
                <a:effectLst/>
                <a:latin typeface="Calibri" panose="020F0502020204030204" pitchFamily="34" charset="0"/>
                <a:ea typeface="Calibri" panose="020F0502020204030204" pitchFamily="34" charset="0"/>
              </a:rPr>
              <a:t>The current inconsistencies in the ANUSA Constitution concerning the role of the executive and the SRC introduce legal risk. Formalising the executive as the governing “committee of management” will remove potential uncertainty that could </a:t>
            </a:r>
            <a:r>
              <a:rPr lang="en-AU" sz="2000" kern="100" dirty="0">
                <a:solidFill>
                  <a:srgbClr val="000000"/>
                </a:solidFill>
                <a:effectLst/>
                <a:latin typeface="Calibri" panose="020F0502020204030204" pitchFamily="34" charset="0"/>
                <a:ea typeface="Calibri" panose="020F0502020204030204" pitchFamily="34" charset="0"/>
              </a:rPr>
              <a:t>undermine the stability and sustainability of the organisation.</a:t>
            </a:r>
          </a:p>
          <a:p>
            <a:pPr marL="234950" indent="-6350">
              <a:lnSpc>
                <a:spcPct val="103000"/>
              </a:lnSpc>
              <a:spcAft>
                <a:spcPts val="20"/>
              </a:spcAft>
            </a:pPr>
            <a:endParaRPr lang="en-AU" sz="2000" kern="100" dirty="0">
              <a:solidFill>
                <a:srgbClr val="000000"/>
              </a:solidFill>
              <a:effectLst/>
              <a:latin typeface="Calibri" panose="020F0502020204030204" pitchFamily="34" charset="0"/>
              <a:ea typeface="Calibri" panose="020F0502020204030204" pitchFamily="34" charset="0"/>
            </a:endParaRPr>
          </a:p>
          <a:p>
            <a:pPr marL="228600" indent="0">
              <a:lnSpc>
                <a:spcPct val="103000"/>
              </a:lnSpc>
              <a:spcAft>
                <a:spcPts val="20"/>
              </a:spcAft>
              <a:buNone/>
            </a:pPr>
            <a:endParaRPr lang="en-AU" sz="20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6689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F3F9-B4F3-4394-A4C2-C1FBDF0768C7}"/>
              </a:ext>
            </a:extLst>
          </p:cNvPr>
          <p:cNvSpPr>
            <a:spLocks noGrp="1"/>
          </p:cNvSpPr>
          <p:nvPr>
            <p:ph type="title"/>
          </p:nvPr>
        </p:nvSpPr>
        <p:spPr>
          <a:xfrm>
            <a:off x="729842" y="702156"/>
            <a:ext cx="10880966" cy="463914"/>
          </a:xfrm>
        </p:spPr>
        <p:txBody>
          <a:bodyPr>
            <a:normAutofit fontScale="90000"/>
          </a:bodyPr>
          <a:lstStyle/>
          <a:p>
            <a:r>
              <a:rPr lang="en-AU" sz="2500" dirty="0"/>
              <a:t>GOVERNANCE STRUCTURES</a:t>
            </a:r>
          </a:p>
        </p:txBody>
      </p:sp>
      <p:sp>
        <p:nvSpPr>
          <p:cNvPr id="3" name="Content Placeholder 2">
            <a:extLst>
              <a:ext uri="{FF2B5EF4-FFF2-40B4-BE49-F238E27FC236}">
                <a16:creationId xmlns:a16="http://schemas.microsoft.com/office/drawing/2014/main" id="{1A628FFB-2CC8-42F7-86F0-D20C442C1401}"/>
              </a:ext>
            </a:extLst>
          </p:cNvPr>
          <p:cNvSpPr>
            <a:spLocks noGrp="1"/>
          </p:cNvSpPr>
          <p:nvPr>
            <p:ph idx="1"/>
          </p:nvPr>
        </p:nvSpPr>
        <p:spPr>
          <a:xfrm>
            <a:off x="377506" y="1266738"/>
            <a:ext cx="11233302" cy="4889105"/>
          </a:xfrm>
        </p:spPr>
        <p:txBody>
          <a:bodyPr>
            <a:normAutofit/>
          </a:bodyPr>
          <a:lstStyle/>
          <a:p>
            <a:pPr marL="418950" indent="-285750">
              <a:lnSpc>
                <a:spcPct val="103000"/>
              </a:lnSpc>
              <a:spcAft>
                <a:spcPts val="20"/>
              </a:spcAft>
            </a:pPr>
            <a:r>
              <a:rPr lang="en-AU" sz="2000" kern="100" dirty="0">
                <a:solidFill>
                  <a:srgbClr val="000000"/>
                </a:solidFill>
                <a:latin typeface="Calibri" panose="020F0502020204030204" pitchFamily="34" charset="0"/>
                <a:ea typeface="Calibri" panose="020F0502020204030204" pitchFamily="34" charset="0"/>
              </a:rPr>
              <a:t>The Education Council (EDC) is an integral part of ANUSA governance, providing a structured forum for analysing and addressing academic issues that impact the student body. </a:t>
            </a:r>
          </a:p>
          <a:p>
            <a:pPr marL="133200" indent="0">
              <a:lnSpc>
                <a:spcPct val="103000"/>
              </a:lnSpc>
              <a:spcAft>
                <a:spcPts val="20"/>
              </a:spcAft>
              <a:buNone/>
            </a:pPr>
            <a:endParaRPr lang="en-AU" sz="2000" kern="100" dirty="0">
              <a:solidFill>
                <a:srgbClr val="000000"/>
              </a:solidFill>
              <a:latin typeface="Calibri" panose="020F0502020204030204" pitchFamily="34" charset="0"/>
              <a:ea typeface="Calibri" panose="020F0502020204030204" pitchFamily="34" charset="0"/>
            </a:endParaRPr>
          </a:p>
          <a:p>
            <a:pPr marL="418950" indent="-285750">
              <a:lnSpc>
                <a:spcPct val="103000"/>
              </a:lnSpc>
              <a:spcAft>
                <a:spcPts val="20"/>
              </a:spcAft>
            </a:pPr>
            <a:r>
              <a:rPr lang="en-AU" sz="2000" kern="100" dirty="0">
                <a:solidFill>
                  <a:srgbClr val="000000"/>
                </a:solidFill>
                <a:latin typeface="Calibri" panose="020F0502020204030204" pitchFamily="34" charset="0"/>
                <a:ea typeface="Calibri" panose="020F0502020204030204" pitchFamily="34" charset="0"/>
              </a:rPr>
              <a:t>A restructure of the SRC offers an opportunity to reinvigorate the EDC and to raise its profile within the student community.</a:t>
            </a:r>
          </a:p>
          <a:p>
            <a:pPr marL="418950" indent="-285750">
              <a:lnSpc>
                <a:spcPct val="103000"/>
              </a:lnSpc>
              <a:spcAft>
                <a:spcPts val="20"/>
              </a:spcAft>
            </a:pPr>
            <a:endParaRPr lang="en-AU" sz="2000" kern="100" dirty="0">
              <a:solidFill>
                <a:srgbClr val="000000"/>
              </a:solidFill>
              <a:latin typeface="Calibri" panose="020F0502020204030204" pitchFamily="34" charset="0"/>
              <a:ea typeface="Calibri" panose="020F0502020204030204" pitchFamily="34" charset="0"/>
            </a:endParaRPr>
          </a:p>
          <a:p>
            <a:pPr marL="418950" indent="-285750">
              <a:lnSpc>
                <a:spcPct val="103000"/>
              </a:lnSpc>
              <a:spcAft>
                <a:spcPts val="20"/>
              </a:spcAft>
            </a:pPr>
            <a:r>
              <a:rPr lang="en-AU" sz="2000" kern="100" dirty="0">
                <a:solidFill>
                  <a:srgbClr val="000000"/>
                </a:solidFill>
                <a:latin typeface="Calibri" panose="020F0502020204030204" pitchFamily="34" charset="0"/>
                <a:ea typeface="Calibri" panose="020F0502020204030204" pitchFamily="34" charset="0"/>
              </a:rPr>
              <a:t>Meetings could be chaired by the education officer and made more interactive and engaging through workshops, discussion groups, and brainstorming sessions, encouraging greater involvement and fostering a more collaborative and dynamic environment.</a:t>
            </a:r>
          </a:p>
          <a:p>
            <a:pPr marL="133200" indent="0">
              <a:lnSpc>
                <a:spcPct val="103000"/>
              </a:lnSpc>
              <a:spcAft>
                <a:spcPts val="20"/>
              </a:spcAft>
              <a:buNone/>
            </a:pPr>
            <a:endParaRPr lang="en-AU" sz="2000" kern="100" dirty="0">
              <a:solidFill>
                <a:srgbClr val="000000"/>
              </a:solidFill>
              <a:latin typeface="Calibri" panose="020F0502020204030204" pitchFamily="34" charset="0"/>
              <a:ea typeface="Calibri" panose="020F0502020204030204" pitchFamily="34" charset="0"/>
            </a:endParaRPr>
          </a:p>
          <a:p>
            <a:pPr marL="418950" indent="-285750">
              <a:lnSpc>
                <a:spcPct val="103000"/>
              </a:lnSpc>
              <a:spcAft>
                <a:spcPts val="20"/>
              </a:spcAft>
            </a:pPr>
            <a:r>
              <a:rPr lang="en-AU" sz="2000" kern="100" dirty="0">
                <a:solidFill>
                  <a:srgbClr val="000000"/>
                </a:solidFill>
                <a:latin typeface="Calibri" panose="020F0502020204030204" pitchFamily="34" charset="0"/>
                <a:ea typeface="Calibri" panose="020F0502020204030204" pitchFamily="34" charset="0"/>
              </a:rPr>
              <a:t>The review found that the majority of the committees mandated in the constitution are not functioning </a:t>
            </a:r>
            <a:r>
              <a:rPr lang="en-AU" sz="2000" dirty="0">
                <a:effectLst/>
                <a:latin typeface="Calibri" panose="020F0502020204030204" pitchFamily="34" charset="0"/>
                <a:ea typeface="Calibri" panose="020F0502020204030204" pitchFamily="34" charset="0"/>
              </a:rPr>
              <a:t>effectively, </a:t>
            </a:r>
            <a:r>
              <a:rPr lang="en-AU" sz="2000" dirty="0">
                <a:latin typeface="Calibri" panose="020F0502020204030204" pitchFamily="34" charset="0"/>
                <a:ea typeface="Calibri" panose="020F0502020204030204" pitchFamily="34" charset="0"/>
              </a:rPr>
              <a:t>with m</a:t>
            </a:r>
            <a:r>
              <a:rPr lang="en-AU" sz="2000" dirty="0">
                <a:effectLst/>
                <a:latin typeface="Calibri" panose="020F0502020204030204" pitchFamily="34" charset="0"/>
                <a:ea typeface="Calibri" panose="020F0502020204030204" pitchFamily="34" charset="0"/>
              </a:rPr>
              <a:t>any consistently struggling to achieve a quorum. </a:t>
            </a:r>
          </a:p>
        </p:txBody>
      </p:sp>
    </p:spTree>
    <p:extLst>
      <p:ext uri="{BB962C8B-B14F-4D97-AF65-F5344CB8AC3E}">
        <p14:creationId xmlns:p14="http://schemas.microsoft.com/office/powerpoint/2010/main" val="287514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689B-F9B4-4BE2-8A14-DF8F06D2AD0A}"/>
              </a:ext>
            </a:extLst>
          </p:cNvPr>
          <p:cNvSpPr>
            <a:spLocks noGrp="1"/>
          </p:cNvSpPr>
          <p:nvPr>
            <p:ph type="title"/>
          </p:nvPr>
        </p:nvSpPr>
        <p:spPr>
          <a:xfrm>
            <a:off x="362309" y="543464"/>
            <a:ext cx="11386521" cy="1406106"/>
          </a:xfrm>
        </p:spPr>
        <p:txBody>
          <a:bodyPr>
            <a:normAutofit fontScale="90000"/>
          </a:bodyPr>
          <a:lstStyle/>
          <a:p>
            <a:br>
              <a:rPr lang="en-AU" dirty="0"/>
            </a:br>
            <a:br>
              <a:rPr lang="en-AU" dirty="0"/>
            </a:br>
            <a:br>
              <a:rPr lang="en-AU" dirty="0"/>
            </a:br>
            <a:r>
              <a:rPr lang="en-AU" dirty="0"/>
              <a:t>Balancing Activism and Inclusion</a:t>
            </a:r>
            <a:br>
              <a:rPr lang="en-AU" dirty="0"/>
            </a:br>
            <a:br>
              <a:rPr lang="en-AU" dirty="0"/>
            </a:br>
            <a:endParaRPr lang="en-AU" dirty="0"/>
          </a:p>
        </p:txBody>
      </p:sp>
      <p:sp>
        <p:nvSpPr>
          <p:cNvPr id="3" name="Content Placeholder 2">
            <a:extLst>
              <a:ext uri="{FF2B5EF4-FFF2-40B4-BE49-F238E27FC236}">
                <a16:creationId xmlns:a16="http://schemas.microsoft.com/office/drawing/2014/main" id="{EEE2B055-1BE6-4DB2-B442-F61504785D07}"/>
              </a:ext>
            </a:extLst>
          </p:cNvPr>
          <p:cNvSpPr>
            <a:spLocks noGrp="1"/>
          </p:cNvSpPr>
          <p:nvPr>
            <p:ph idx="1"/>
          </p:nvPr>
        </p:nvSpPr>
        <p:spPr>
          <a:xfrm>
            <a:off x="293298" y="1326946"/>
            <a:ext cx="11605403" cy="4987590"/>
          </a:xfrm>
        </p:spPr>
        <p:txBody>
          <a:bodyPr>
            <a:normAutofit/>
          </a:bodyPr>
          <a:lstStyle/>
          <a:p>
            <a:pPr marL="342900" lvl="0" indent="-342900">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The review received universal praise for the range and quality of services ANUSA offers.</a:t>
            </a:r>
          </a:p>
          <a:p>
            <a:pPr marL="342900" lvl="0" indent="-342900">
              <a:spcAft>
                <a:spcPts val="20"/>
              </a:spcAft>
              <a:buFont typeface="Symbol" panose="05050102010706020507" pitchFamily="18" charset="2"/>
              <a:buChar char=""/>
            </a:pPr>
            <a:endParaRPr lang="en-AU" sz="2000" kern="100" dirty="0">
              <a:solidFill>
                <a:srgbClr val="000000"/>
              </a:solidFill>
              <a:latin typeface="Calibri" panose="020F0502020204030204" pitchFamily="34" charset="0"/>
              <a:ea typeface="Calibri" panose="020F0502020204030204" pitchFamily="34" charset="0"/>
            </a:endParaRPr>
          </a:p>
          <a:p>
            <a:pPr marL="342900" lvl="0" indent="-342900">
              <a:spcAft>
                <a:spcPts val="20"/>
              </a:spcAft>
              <a:buFont typeface="Symbol" panose="05050102010706020507" pitchFamily="18" charset="2"/>
              <a:buChar char=""/>
            </a:pPr>
            <a:r>
              <a:rPr lang="en-AU" sz="2000" kern="100" dirty="0">
                <a:solidFill>
                  <a:srgbClr val="000000"/>
                </a:solidFill>
                <a:latin typeface="Calibri" panose="020F0502020204030204" pitchFamily="34" charset="0"/>
                <a:ea typeface="Calibri" panose="020F0502020204030204" pitchFamily="34" charset="0"/>
              </a:rPr>
              <a:t>M</a:t>
            </a:r>
            <a:r>
              <a:rPr lang="en-AU" sz="2000" kern="100" dirty="0">
                <a:solidFill>
                  <a:srgbClr val="000000"/>
                </a:solidFill>
                <a:effectLst/>
                <a:latin typeface="Calibri" panose="020F0502020204030204" pitchFamily="34" charset="0"/>
                <a:ea typeface="Calibri" panose="020F0502020204030204" pitchFamily="34" charset="0"/>
              </a:rPr>
              <a:t>any students expressed concerns that ANUSA’s political activism overshadows its advocacy and support services. Additionally, many students reported experiencing ANUSA as unwelcoming, alienating, and unsafe.</a:t>
            </a:r>
          </a:p>
          <a:p>
            <a:pPr marL="342900" lvl="0" indent="-342900">
              <a:spcAft>
                <a:spcPts val="20"/>
              </a:spcAft>
              <a:buFont typeface="Symbol" panose="05050102010706020507" pitchFamily="18" charset="2"/>
              <a:buChar char=""/>
            </a:pPr>
            <a:endParaRPr lang="en-AU" sz="2000" kern="100" dirty="0">
              <a:solidFill>
                <a:srgbClr val="000000"/>
              </a:solidFill>
              <a:effectLst/>
              <a:latin typeface="Calibri" panose="020F0502020204030204" pitchFamily="34" charset="0"/>
              <a:ea typeface="Calibri" panose="020F0502020204030204" pitchFamily="34" charset="0"/>
            </a:endParaRPr>
          </a:p>
          <a:p>
            <a:pPr marL="342900" indent="-342900">
              <a:spcAft>
                <a:spcPts val="80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Political activism is, and will always remain an important part of ANUSA’s role. </a:t>
            </a:r>
          </a:p>
          <a:p>
            <a:pPr marL="342900" indent="-342900">
              <a:spcAft>
                <a:spcPts val="800"/>
              </a:spcAft>
              <a:buFont typeface="Symbol" panose="05050102010706020507" pitchFamily="18" charset="2"/>
              <a:buChar char=""/>
            </a:pPr>
            <a:endParaRPr lang="en-AU" sz="2000" kern="100" dirty="0">
              <a:solidFill>
                <a:srgbClr val="000000"/>
              </a:solidFill>
              <a:effectLst/>
              <a:latin typeface="Calibri" panose="020F0502020204030204" pitchFamily="34" charset="0"/>
              <a:ea typeface="Calibri" panose="020F0502020204030204" pitchFamily="34" charset="0"/>
            </a:endParaRPr>
          </a:p>
          <a:p>
            <a:pPr marL="342900" indent="-342900">
              <a:spcAft>
                <a:spcPts val="80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At the same time, ANUSA needs to take this feedback seriously and implement strategies to prevent its political activism from unintentionally creating barriers for students wishing to access its services.</a:t>
            </a:r>
          </a:p>
          <a:p>
            <a:pPr marL="228600" indent="0">
              <a:lnSpc>
                <a:spcPct val="103000"/>
              </a:lnSpc>
              <a:spcAft>
                <a:spcPts val="20"/>
              </a:spcAft>
              <a:buNone/>
            </a:pPr>
            <a:r>
              <a:rPr lang="en-AU" sz="2000" b="1" i="1" kern="100" dirty="0">
                <a:solidFill>
                  <a:srgbClr val="000000"/>
                </a:solidFill>
                <a:effectLst/>
                <a:latin typeface="Calibri" panose="020F0502020204030204" pitchFamily="34" charset="0"/>
                <a:ea typeface="Calibri" panose="020F0502020204030204" pitchFamily="34" charset="0"/>
              </a:rPr>
              <a:t> </a:t>
            </a:r>
            <a:endParaRPr lang="en-AU" sz="2000" kern="100" dirty="0">
              <a:solidFill>
                <a:srgbClr val="000000"/>
              </a:solidFill>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3658897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689B-F9B4-4BE2-8A14-DF8F06D2AD0A}"/>
              </a:ext>
            </a:extLst>
          </p:cNvPr>
          <p:cNvSpPr>
            <a:spLocks noGrp="1"/>
          </p:cNvSpPr>
          <p:nvPr>
            <p:ph type="title"/>
          </p:nvPr>
        </p:nvSpPr>
        <p:spPr>
          <a:xfrm>
            <a:off x="402739" y="379562"/>
            <a:ext cx="11386521" cy="1406106"/>
          </a:xfrm>
        </p:spPr>
        <p:txBody>
          <a:bodyPr>
            <a:normAutofit fontScale="90000"/>
          </a:bodyPr>
          <a:lstStyle/>
          <a:p>
            <a:br>
              <a:rPr lang="en-AU" dirty="0"/>
            </a:br>
            <a:br>
              <a:rPr lang="en-AU" dirty="0"/>
            </a:br>
            <a:br>
              <a:rPr lang="en-AU" dirty="0"/>
            </a:br>
            <a:r>
              <a:rPr lang="en-AU" dirty="0"/>
              <a:t>Balancing Activism and Inclusion</a:t>
            </a:r>
            <a:br>
              <a:rPr lang="en-AU" dirty="0"/>
            </a:br>
            <a:br>
              <a:rPr lang="en-AU" dirty="0"/>
            </a:br>
            <a:endParaRPr lang="en-AU" dirty="0"/>
          </a:p>
        </p:txBody>
      </p:sp>
      <p:sp>
        <p:nvSpPr>
          <p:cNvPr id="3" name="Content Placeholder 2">
            <a:extLst>
              <a:ext uri="{FF2B5EF4-FFF2-40B4-BE49-F238E27FC236}">
                <a16:creationId xmlns:a16="http://schemas.microsoft.com/office/drawing/2014/main" id="{EEE2B055-1BE6-4DB2-B442-F61504785D07}"/>
              </a:ext>
            </a:extLst>
          </p:cNvPr>
          <p:cNvSpPr>
            <a:spLocks noGrp="1"/>
          </p:cNvSpPr>
          <p:nvPr>
            <p:ph idx="1"/>
          </p:nvPr>
        </p:nvSpPr>
        <p:spPr>
          <a:xfrm>
            <a:off x="178452" y="2009955"/>
            <a:ext cx="11610808" cy="4071669"/>
          </a:xfrm>
        </p:spPr>
        <p:txBody>
          <a:bodyPr>
            <a:normAutofit fontScale="25000" lnSpcReduction="20000"/>
          </a:bodyPr>
          <a:lstStyle/>
          <a:p>
            <a:pPr lvl="1">
              <a:lnSpc>
                <a:spcPct val="103000"/>
              </a:lnSpc>
            </a:pPr>
            <a:r>
              <a:rPr lang="en-AU" sz="6400" kern="100" dirty="0">
                <a:solidFill>
                  <a:srgbClr val="000000"/>
                </a:solidFill>
                <a:effectLst/>
                <a:latin typeface="Calibri" panose="020F0502020204030204" pitchFamily="34" charset="0"/>
                <a:ea typeface="Calibri" panose="020F0502020204030204" pitchFamily="34" charset="0"/>
              </a:rPr>
              <a:t>“ANUSA must draw a clear dividing line between their services and their activist elements and stress that the political stances of the former do not impact the results and accessibility of the latter.”</a:t>
            </a:r>
          </a:p>
          <a:p>
            <a:pPr marR="1270" lvl="1">
              <a:lnSpc>
                <a:spcPct val="103000"/>
              </a:lnSpc>
              <a:spcAft>
                <a:spcPts val="20"/>
              </a:spcAft>
            </a:pPr>
            <a:r>
              <a:rPr lang="en-AU" sz="6400" kern="100" dirty="0">
                <a:solidFill>
                  <a:srgbClr val="000000"/>
                </a:solidFill>
                <a:effectLst/>
                <a:latin typeface="Calibri" panose="020F0502020204030204" pitchFamily="34" charset="0"/>
                <a:ea typeface="Calibri" panose="020F0502020204030204" pitchFamily="34" charset="0"/>
              </a:rPr>
              <a:t>“We are struggling to do our duty of representing all students.”</a:t>
            </a:r>
          </a:p>
          <a:p>
            <a:pPr marR="1270" lvl="1">
              <a:lnSpc>
                <a:spcPct val="103000"/>
              </a:lnSpc>
              <a:spcAft>
                <a:spcPts val="20"/>
              </a:spcAft>
            </a:pPr>
            <a:endParaRPr lang="en-AU" sz="6400" kern="100" dirty="0">
              <a:solidFill>
                <a:srgbClr val="000000"/>
              </a:solidFill>
              <a:effectLst/>
              <a:latin typeface="Calibri" panose="020F0502020204030204" pitchFamily="34" charset="0"/>
              <a:ea typeface="Calibri" panose="020F0502020204030204" pitchFamily="34" charset="0"/>
            </a:endParaRPr>
          </a:p>
          <a:p>
            <a:pPr marR="1270" lvl="1">
              <a:lnSpc>
                <a:spcPct val="103000"/>
              </a:lnSpc>
              <a:spcAft>
                <a:spcPts val="20"/>
              </a:spcAft>
            </a:pPr>
            <a:r>
              <a:rPr lang="en-AU" sz="6400" kern="100" dirty="0">
                <a:solidFill>
                  <a:srgbClr val="000000"/>
                </a:solidFill>
                <a:effectLst/>
                <a:latin typeface="Calibri" panose="020F0502020204030204" pitchFamily="34" charset="0"/>
                <a:ea typeface="Calibri" panose="020F0502020204030204" pitchFamily="34" charset="0"/>
              </a:rPr>
              <a:t>“A lot of the student body has a negative perception of ANUSA.”</a:t>
            </a:r>
          </a:p>
          <a:p>
            <a:pPr marR="1270" lvl="1">
              <a:lnSpc>
                <a:spcPct val="103000"/>
              </a:lnSpc>
              <a:spcAft>
                <a:spcPts val="20"/>
              </a:spcAft>
            </a:pPr>
            <a:endParaRPr lang="en-AU" sz="6400" kern="100" dirty="0">
              <a:solidFill>
                <a:srgbClr val="000000"/>
              </a:solidFill>
              <a:effectLst/>
              <a:latin typeface="Calibri" panose="020F0502020204030204" pitchFamily="34" charset="0"/>
              <a:ea typeface="Calibri" panose="020F0502020204030204" pitchFamily="34" charset="0"/>
            </a:endParaRPr>
          </a:p>
          <a:p>
            <a:pPr marR="1270" lvl="1">
              <a:lnSpc>
                <a:spcPct val="103000"/>
              </a:lnSpc>
              <a:spcAft>
                <a:spcPts val="20"/>
              </a:spcAft>
            </a:pPr>
            <a:r>
              <a:rPr lang="en-AU" sz="6400" kern="100" dirty="0">
                <a:solidFill>
                  <a:srgbClr val="000000"/>
                </a:solidFill>
                <a:effectLst/>
                <a:latin typeface="Calibri" panose="020F0502020204030204" pitchFamily="34" charset="0"/>
                <a:ea typeface="Calibri" panose="020F0502020204030204" pitchFamily="34" charset="0"/>
              </a:rPr>
              <a:t>“ANUSA should develop an alternative governance structure which sees that ANUSA’s apolitical student services are not affiliated with the activist stances promoted within it.”</a:t>
            </a:r>
          </a:p>
          <a:p>
            <a:pPr marR="1270" lvl="1">
              <a:lnSpc>
                <a:spcPct val="103000"/>
              </a:lnSpc>
              <a:spcAft>
                <a:spcPts val="20"/>
              </a:spcAft>
            </a:pPr>
            <a:endParaRPr lang="en-AU" sz="6400" kern="100" dirty="0">
              <a:solidFill>
                <a:srgbClr val="000000"/>
              </a:solidFill>
              <a:effectLst/>
              <a:latin typeface="Calibri" panose="020F0502020204030204" pitchFamily="34" charset="0"/>
              <a:ea typeface="Calibri" panose="020F0502020204030204" pitchFamily="34" charset="0"/>
            </a:endParaRPr>
          </a:p>
          <a:p>
            <a:pPr marR="1270" lvl="1">
              <a:lnSpc>
                <a:spcPct val="103000"/>
              </a:lnSpc>
              <a:spcAft>
                <a:spcPts val="20"/>
              </a:spcAft>
            </a:pPr>
            <a:r>
              <a:rPr lang="en-AU" sz="6400" kern="100" dirty="0">
                <a:solidFill>
                  <a:srgbClr val="000000"/>
                </a:solidFill>
                <a:effectLst/>
                <a:latin typeface="Calibri" panose="020F0502020204030204" pitchFamily="34" charset="0"/>
                <a:ea typeface="Calibri" panose="020F0502020204030204" pitchFamily="34" charset="0"/>
              </a:rPr>
              <a:t>“A lot of students want more service provisions rather than endless motions on geo-political conflicts.”</a:t>
            </a:r>
          </a:p>
          <a:p>
            <a:pPr marR="1270" lvl="1">
              <a:lnSpc>
                <a:spcPct val="103000"/>
              </a:lnSpc>
              <a:spcAft>
                <a:spcPts val="20"/>
              </a:spcAft>
            </a:pPr>
            <a:endParaRPr lang="en-AU" sz="6400" kern="100" dirty="0">
              <a:solidFill>
                <a:srgbClr val="000000"/>
              </a:solidFill>
              <a:effectLst/>
              <a:latin typeface="Calibri" panose="020F0502020204030204" pitchFamily="34" charset="0"/>
              <a:ea typeface="Calibri" panose="020F0502020204030204" pitchFamily="34" charset="0"/>
            </a:endParaRPr>
          </a:p>
          <a:p>
            <a:pPr marR="1270" lvl="1">
              <a:lnSpc>
                <a:spcPct val="103000"/>
              </a:lnSpc>
              <a:spcAft>
                <a:spcPts val="20"/>
              </a:spcAft>
            </a:pPr>
            <a:r>
              <a:rPr lang="en-AU" sz="6400" kern="100" dirty="0">
                <a:solidFill>
                  <a:srgbClr val="000000"/>
                </a:solidFill>
                <a:effectLst/>
                <a:latin typeface="Calibri" panose="020F0502020204030204" pitchFamily="34" charset="0"/>
                <a:ea typeface="Calibri" panose="020F0502020204030204" pitchFamily="34" charset="0"/>
              </a:rPr>
              <a:t>“Students are divided on what ANUSA is, Palestine issue is exacerbating that. Some people see ANUSA as services and student assistance while others see it as an activist body.”</a:t>
            </a:r>
          </a:p>
          <a:p>
            <a:pPr marR="1270" lvl="1">
              <a:lnSpc>
                <a:spcPct val="103000"/>
              </a:lnSpc>
              <a:spcAft>
                <a:spcPts val="20"/>
              </a:spcAft>
            </a:pPr>
            <a:endParaRPr lang="en-AU" sz="6400" kern="100" dirty="0">
              <a:solidFill>
                <a:srgbClr val="000000"/>
              </a:solidFill>
              <a:effectLst/>
              <a:latin typeface="Calibri" panose="020F0502020204030204" pitchFamily="34" charset="0"/>
              <a:ea typeface="Calibri" panose="020F0502020204030204" pitchFamily="34" charset="0"/>
            </a:endParaRPr>
          </a:p>
          <a:p>
            <a:pPr marR="1270" lvl="1">
              <a:lnSpc>
                <a:spcPct val="103000"/>
              </a:lnSpc>
              <a:spcAft>
                <a:spcPts val="20"/>
              </a:spcAft>
            </a:pPr>
            <a:r>
              <a:rPr lang="en-AU" sz="6400" kern="100" dirty="0">
                <a:solidFill>
                  <a:srgbClr val="000000"/>
                </a:solidFill>
                <a:effectLst/>
                <a:latin typeface="Calibri" panose="020F0502020204030204" pitchFamily="34" charset="0"/>
                <a:ea typeface="Calibri" panose="020F0502020204030204" pitchFamily="34" charset="0"/>
              </a:rPr>
              <a:t>“A lot of ANUSA spaces are quite hostile.”</a:t>
            </a:r>
          </a:p>
          <a:p>
            <a:pPr marR="1270" lvl="1">
              <a:lnSpc>
                <a:spcPct val="103000"/>
              </a:lnSpc>
              <a:spcAft>
                <a:spcPts val="20"/>
              </a:spcAft>
            </a:pPr>
            <a:endParaRPr lang="en-AU" sz="6400" kern="100" dirty="0">
              <a:solidFill>
                <a:srgbClr val="000000"/>
              </a:solidFill>
              <a:effectLst/>
              <a:latin typeface="Calibri" panose="020F0502020204030204" pitchFamily="34" charset="0"/>
              <a:ea typeface="Calibri" panose="020F0502020204030204" pitchFamily="34" charset="0"/>
            </a:endParaRPr>
          </a:p>
          <a:p>
            <a:pPr marR="1270" lvl="1">
              <a:lnSpc>
                <a:spcPct val="103000"/>
              </a:lnSpc>
              <a:spcAft>
                <a:spcPts val="20"/>
              </a:spcAft>
            </a:pPr>
            <a:r>
              <a:rPr lang="en-AU" sz="6400" kern="100" dirty="0">
                <a:solidFill>
                  <a:srgbClr val="000000"/>
                </a:solidFill>
                <a:effectLst/>
                <a:latin typeface="Calibri" panose="020F0502020204030204" pitchFamily="34" charset="0"/>
                <a:ea typeface="Calibri" panose="020F0502020204030204" pitchFamily="34" charset="0"/>
              </a:rPr>
              <a:t>“ANUSA has not been as balanced as it could be – some things have been neglected.”</a:t>
            </a:r>
          </a:p>
          <a:p>
            <a:pPr marR="1270" lvl="1">
              <a:lnSpc>
                <a:spcPct val="103000"/>
              </a:lnSpc>
              <a:spcAft>
                <a:spcPts val="20"/>
              </a:spcAft>
            </a:pPr>
            <a:endParaRPr lang="en-AU" sz="6400" kern="100" dirty="0">
              <a:solidFill>
                <a:srgbClr val="000000"/>
              </a:solidFill>
              <a:effectLst/>
              <a:latin typeface="Calibri" panose="020F0502020204030204" pitchFamily="34" charset="0"/>
              <a:ea typeface="Calibri" panose="020F0502020204030204" pitchFamily="34" charset="0"/>
            </a:endParaRPr>
          </a:p>
          <a:p>
            <a:pPr marR="1270" lvl="1">
              <a:lnSpc>
                <a:spcPct val="103000"/>
              </a:lnSpc>
              <a:spcAft>
                <a:spcPts val="20"/>
              </a:spcAft>
            </a:pPr>
            <a:r>
              <a:rPr lang="en-AU" sz="6400" kern="100" dirty="0">
                <a:solidFill>
                  <a:srgbClr val="000000"/>
                </a:solidFill>
                <a:effectLst/>
                <a:latin typeface="Calibri" panose="020F0502020204030204" pitchFamily="34" charset="0"/>
                <a:ea typeface="Calibri" panose="020F0502020204030204" pitchFamily="34" charset="0"/>
              </a:rPr>
              <a:t>“Currently people think that ANUSA is for political people”</a:t>
            </a:r>
          </a:p>
          <a:p>
            <a:pPr marR="1270" lvl="1">
              <a:lnSpc>
                <a:spcPct val="103000"/>
              </a:lnSpc>
              <a:spcAft>
                <a:spcPts val="20"/>
              </a:spcAft>
            </a:pPr>
            <a:endParaRPr lang="en-AU" sz="6400" kern="100" dirty="0">
              <a:solidFill>
                <a:srgbClr val="000000"/>
              </a:solidFill>
              <a:effectLst/>
              <a:latin typeface="Calibri" panose="020F0502020204030204" pitchFamily="34" charset="0"/>
              <a:ea typeface="Calibri" panose="020F0502020204030204" pitchFamily="34" charset="0"/>
            </a:endParaRPr>
          </a:p>
          <a:p>
            <a:pPr marR="1270" lvl="1">
              <a:lnSpc>
                <a:spcPct val="103000"/>
              </a:lnSpc>
              <a:spcAft>
                <a:spcPts val="20"/>
              </a:spcAft>
            </a:pPr>
            <a:r>
              <a:rPr lang="en-AU" sz="6400" kern="100" dirty="0">
                <a:solidFill>
                  <a:srgbClr val="000000"/>
                </a:solidFill>
                <a:effectLst/>
                <a:latin typeface="Calibri" panose="020F0502020204030204" pitchFamily="34" charset="0"/>
                <a:ea typeface="Calibri" panose="020F0502020204030204" pitchFamily="34" charset="0"/>
              </a:rPr>
              <a:t>“Very few postgrads are interested in doing political things.”</a:t>
            </a:r>
          </a:p>
          <a:p>
            <a:pPr marL="666900" marR="1270" lvl="1" indent="-342900">
              <a:lnSpc>
                <a:spcPct val="103000"/>
              </a:lnSpc>
              <a:spcAft>
                <a:spcPts val="20"/>
              </a:spcAft>
              <a:buFont typeface="Symbol" panose="05050102010706020507" pitchFamily="18" charset="2"/>
              <a:buChar char=""/>
            </a:pPr>
            <a:endParaRPr lang="en-AU" sz="6400" kern="100" dirty="0">
              <a:solidFill>
                <a:srgbClr val="000000"/>
              </a:solidFill>
              <a:effectLst/>
              <a:latin typeface="Calibri" panose="020F0502020204030204" pitchFamily="34" charset="0"/>
              <a:ea typeface="Calibri" panose="020F0502020204030204" pitchFamily="34" charset="0"/>
            </a:endParaRPr>
          </a:p>
          <a:p>
            <a:pPr marL="666900" marR="1270" lvl="1" indent="-342900">
              <a:lnSpc>
                <a:spcPct val="103000"/>
              </a:lnSpc>
              <a:spcAft>
                <a:spcPts val="20"/>
              </a:spcAft>
              <a:buFont typeface="Symbol" panose="05050102010706020507" pitchFamily="18" charset="2"/>
              <a:buChar char=""/>
            </a:pPr>
            <a:endParaRPr lang="en-AU" dirty="0"/>
          </a:p>
        </p:txBody>
      </p:sp>
    </p:spTree>
    <p:extLst>
      <p:ext uri="{BB962C8B-B14F-4D97-AF65-F5344CB8AC3E}">
        <p14:creationId xmlns:p14="http://schemas.microsoft.com/office/powerpoint/2010/main" val="66398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D624-5AD3-4FEF-8D2A-E85962AC3B6B}"/>
              </a:ext>
            </a:extLst>
          </p:cNvPr>
          <p:cNvSpPr>
            <a:spLocks noGrp="1"/>
          </p:cNvSpPr>
          <p:nvPr>
            <p:ph type="title"/>
          </p:nvPr>
        </p:nvSpPr>
        <p:spPr>
          <a:xfrm>
            <a:off x="581192" y="543465"/>
            <a:ext cx="10822582" cy="765218"/>
          </a:xfrm>
        </p:spPr>
        <p:txBody>
          <a:bodyPr vert="horz" lIns="91440" tIns="45720" rIns="91440" bIns="45720" rtlCol="0" anchor="b">
            <a:normAutofit/>
          </a:bodyPr>
          <a:lstStyle/>
          <a:p>
            <a:r>
              <a:rPr lang="en-AU" sz="2500" dirty="0"/>
              <a:t>Effectiveness of SRC and the Executive</a:t>
            </a:r>
            <a:br>
              <a:rPr lang="en-AU" sz="1800" b="1" kern="100" dirty="0">
                <a:solidFill>
                  <a:srgbClr val="000000"/>
                </a:solidFill>
                <a:latin typeface="Calibri" panose="020F0502020204030204" pitchFamily="34" charset="0"/>
                <a:ea typeface="Calibri" panose="020F0502020204030204" pitchFamily="34" charset="0"/>
              </a:rPr>
            </a:br>
            <a:endParaRPr lang="en-AU" sz="1800" b="1" kern="100" dirty="0">
              <a:solidFill>
                <a:srgbClr val="000000"/>
              </a:solidFill>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9328CC0-0605-486D-A732-BB2870414722}"/>
              </a:ext>
            </a:extLst>
          </p:cNvPr>
          <p:cNvSpPr>
            <a:spLocks noGrp="1"/>
          </p:cNvSpPr>
          <p:nvPr>
            <p:ph idx="1"/>
          </p:nvPr>
        </p:nvSpPr>
        <p:spPr>
          <a:xfrm>
            <a:off x="258792" y="1233577"/>
            <a:ext cx="11352016" cy="5553117"/>
          </a:xfrm>
        </p:spPr>
        <p:txBody>
          <a:bodyPr>
            <a:normAutofit/>
          </a:bodyPr>
          <a:lstStyle/>
          <a:p>
            <a:pPr marL="704700" lvl="1" indent="-571500">
              <a:lnSpc>
                <a:spcPct val="120000"/>
              </a:lnSpc>
              <a:spcAft>
                <a:spcPts val="800"/>
              </a:spcAft>
              <a:buClrTx/>
              <a:buFont typeface="Wingdings" panose="05000000000000000000" pitchFamily="2" charset="2"/>
              <a:buChar char="§"/>
            </a:pPr>
            <a:endParaRPr lang="en-AU" sz="6400" dirty="0">
              <a:latin typeface="Calibri" panose="020F0502020204030204" pitchFamily="34"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BEF2E9D6-51D0-A3D8-C08B-400647C692CF}"/>
              </a:ext>
            </a:extLst>
          </p:cNvPr>
          <p:cNvSpPr txBox="1"/>
          <p:nvPr/>
        </p:nvSpPr>
        <p:spPr>
          <a:xfrm>
            <a:off x="374158" y="1173192"/>
            <a:ext cx="10822582" cy="5779146"/>
          </a:xfrm>
          <a:prstGeom prst="rect">
            <a:avLst/>
          </a:prstGeom>
          <a:noFill/>
        </p:spPr>
        <p:txBody>
          <a:bodyPr wrap="square">
            <a:spAutoFit/>
          </a:bodyPr>
          <a:lstStyle/>
          <a:p>
            <a:r>
              <a:rPr lang="en-AU" sz="1800" dirty="0">
                <a:solidFill>
                  <a:srgbClr val="000000"/>
                </a:solidFill>
                <a:effectLst/>
                <a:latin typeface="Calibri" panose="020F0502020204030204" pitchFamily="34" charset="0"/>
                <a:ea typeface="Calibri" panose="020F0502020204030204" pitchFamily="34" charset="0"/>
              </a:rPr>
              <a:t>The conduct and organisation of SRC meetings is a critical part of the governance process.</a:t>
            </a:r>
          </a:p>
          <a:p>
            <a:endParaRPr lang="en-AU" sz="1800" kern="100" dirty="0">
              <a:solidFill>
                <a:srgbClr val="000000"/>
              </a:solidFill>
              <a:effectLst/>
              <a:latin typeface="Calibri" panose="020F0502020204030204" pitchFamily="34" charset="0"/>
              <a:ea typeface="Calibri" panose="020F0502020204030204" pitchFamily="34" charset="0"/>
            </a:endParaRPr>
          </a:p>
          <a:p>
            <a:pPr marL="19685" marR="1270" indent="-63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Feedback from students about SRC meetings highlights significant challenges:  </a:t>
            </a:r>
          </a:p>
          <a:p>
            <a:pPr marL="285750" indent="-285750">
              <a:lnSpc>
                <a:spcPct val="150000"/>
              </a:lnSpc>
              <a:buFont typeface="Arial" panose="020B0604020202020204" pitchFamily="34" charset="0"/>
              <a:buChar char="•"/>
            </a:pPr>
            <a:r>
              <a:rPr lang="en-AU" kern="100" dirty="0">
                <a:solidFill>
                  <a:srgbClr val="000000"/>
                </a:solidFill>
                <a:effectLst/>
                <a:latin typeface="Calibri" panose="020F0502020204030204" pitchFamily="34" charset="0"/>
                <a:ea typeface="Calibri" panose="020F0502020204030204" pitchFamily="34" charset="0"/>
              </a:rPr>
              <a:t>“Very aggressive behaviour turns people off.”</a:t>
            </a:r>
          </a:p>
          <a:p>
            <a:pPr marL="285750" indent="-285750">
              <a:lnSpc>
                <a:spcPct val="150000"/>
              </a:lnSpc>
              <a:spcAft>
                <a:spcPts val="35"/>
              </a:spcAft>
              <a:buFont typeface="Arial" panose="020B0604020202020204" pitchFamily="34" charset="0"/>
              <a:buChar char="•"/>
            </a:pPr>
            <a:r>
              <a:rPr lang="en-AU" kern="100" dirty="0">
                <a:solidFill>
                  <a:srgbClr val="000000"/>
                </a:solidFill>
                <a:effectLst/>
                <a:latin typeface="Calibri" panose="020F0502020204030204" pitchFamily="34" charset="0"/>
                <a:ea typeface="Calibri" panose="020F0502020204030204" pitchFamily="34" charset="0"/>
              </a:rPr>
              <a:t>“SRC meetings are scary”</a:t>
            </a:r>
          </a:p>
          <a:p>
            <a:pPr marL="285750" indent="-285750">
              <a:lnSpc>
                <a:spcPct val="150000"/>
              </a:lnSpc>
              <a:spcAft>
                <a:spcPts val="35"/>
              </a:spcAft>
              <a:buFont typeface="Arial" panose="020B0604020202020204" pitchFamily="34" charset="0"/>
              <a:buChar char="•"/>
            </a:pPr>
            <a:r>
              <a:rPr lang="en-AU" kern="100" dirty="0">
                <a:solidFill>
                  <a:srgbClr val="000000"/>
                </a:solidFill>
                <a:effectLst/>
                <a:latin typeface="Calibri" panose="020F0502020204030204" pitchFamily="34" charset="0"/>
                <a:ea typeface="Calibri" panose="020F0502020204030204" pitchFamily="34" charset="0"/>
              </a:rPr>
              <a:t>“Meetings are too long, have too many people and fail to foster a culture of discussion and exchange of ideas.”</a:t>
            </a:r>
          </a:p>
          <a:p>
            <a:pPr marL="285750" indent="-285750">
              <a:lnSpc>
                <a:spcPct val="150000"/>
              </a:lnSpc>
              <a:spcAft>
                <a:spcPts val="35"/>
              </a:spcAft>
              <a:buFont typeface="Arial" panose="020B0604020202020204" pitchFamily="34" charset="0"/>
              <a:buChar char="•"/>
            </a:pPr>
            <a:r>
              <a:rPr lang="en-AU" kern="100" dirty="0">
                <a:solidFill>
                  <a:srgbClr val="000000"/>
                </a:solidFill>
                <a:effectLst/>
                <a:latin typeface="Calibri" panose="020F0502020204030204" pitchFamily="34" charset="0"/>
                <a:ea typeface="Calibri" panose="020F0502020204030204" pitchFamily="34" charset="0"/>
              </a:rPr>
              <a:t>“By far the thing ANUSA does the worst is its meetings”</a:t>
            </a:r>
          </a:p>
          <a:p>
            <a:pPr marL="285750" indent="-285750">
              <a:lnSpc>
                <a:spcPct val="150000"/>
              </a:lnSpc>
              <a:spcAft>
                <a:spcPts val="35"/>
              </a:spcAft>
              <a:buFont typeface="Arial" panose="020B0604020202020204" pitchFamily="34" charset="0"/>
              <a:buChar char="•"/>
            </a:pPr>
            <a:r>
              <a:rPr lang="en-AU" kern="100" dirty="0">
                <a:solidFill>
                  <a:srgbClr val="000000"/>
                </a:solidFill>
                <a:effectLst/>
                <a:latin typeface="Calibri" panose="020F0502020204030204" pitchFamily="34" charset="0"/>
                <a:ea typeface="Calibri" panose="020F0502020204030204" pitchFamily="34" charset="0"/>
              </a:rPr>
              <a:t>“A big portion of the people cannot separate the personal from the political.”</a:t>
            </a:r>
          </a:p>
          <a:p>
            <a:pPr marL="285750" indent="-285750">
              <a:lnSpc>
                <a:spcPct val="150000"/>
              </a:lnSpc>
              <a:spcAft>
                <a:spcPts val="35"/>
              </a:spcAft>
              <a:buFont typeface="Arial" panose="020B0604020202020204" pitchFamily="34" charset="0"/>
              <a:buChar char="•"/>
            </a:pPr>
            <a:r>
              <a:rPr lang="en-AU" kern="100" dirty="0">
                <a:solidFill>
                  <a:srgbClr val="000000"/>
                </a:solidFill>
                <a:effectLst/>
                <a:latin typeface="Calibri" panose="020F0502020204030204" pitchFamily="34" charset="0"/>
                <a:ea typeface="Calibri" panose="020F0502020204030204" pitchFamily="34" charset="0"/>
              </a:rPr>
              <a:t>“Having people being very aggressive towards you is not good.”</a:t>
            </a:r>
          </a:p>
          <a:p>
            <a:pPr marL="285750" indent="-285750">
              <a:lnSpc>
                <a:spcPct val="150000"/>
              </a:lnSpc>
              <a:spcAft>
                <a:spcPts val="35"/>
              </a:spcAft>
              <a:buFont typeface="Arial" panose="020B0604020202020204" pitchFamily="34" charset="0"/>
              <a:buChar char="•"/>
            </a:pPr>
            <a:r>
              <a:rPr lang="en-AU" kern="100" dirty="0">
                <a:solidFill>
                  <a:srgbClr val="000000"/>
                </a:solidFill>
                <a:effectLst/>
                <a:latin typeface="Calibri" panose="020F0502020204030204" pitchFamily="34" charset="0"/>
                <a:ea typeface="Calibri" panose="020F0502020204030204" pitchFamily="34" charset="0"/>
              </a:rPr>
              <a:t>“A lot of people are discouraged from getting involved.” </a:t>
            </a:r>
          </a:p>
          <a:p>
            <a:pPr marL="285750" indent="-285750">
              <a:lnSpc>
                <a:spcPct val="150000"/>
              </a:lnSpc>
              <a:spcAft>
                <a:spcPts val="35"/>
              </a:spcAft>
              <a:buFont typeface="Arial" panose="020B0604020202020204" pitchFamily="34" charset="0"/>
              <a:buChar char="•"/>
            </a:pPr>
            <a:r>
              <a:rPr lang="en-AU" kern="100" dirty="0">
                <a:solidFill>
                  <a:srgbClr val="000000"/>
                </a:solidFill>
                <a:effectLst/>
                <a:latin typeface="Calibri" panose="020F0502020204030204" pitchFamily="34" charset="0"/>
                <a:ea typeface="Calibri" panose="020F0502020204030204" pitchFamily="34" charset="0"/>
              </a:rPr>
              <a:t>“There is a lot of shouting – attacking people rather than their ideas.”</a:t>
            </a:r>
          </a:p>
          <a:p>
            <a:pPr marL="285750" indent="-285750">
              <a:lnSpc>
                <a:spcPct val="150000"/>
              </a:lnSpc>
              <a:spcAft>
                <a:spcPts val="35"/>
              </a:spcAft>
              <a:buFont typeface="Arial" panose="020B0604020202020204" pitchFamily="34" charset="0"/>
              <a:buChar char="•"/>
            </a:pPr>
            <a:r>
              <a:rPr lang="en-AU" kern="100" dirty="0">
                <a:solidFill>
                  <a:srgbClr val="000000"/>
                </a:solidFill>
                <a:effectLst/>
                <a:latin typeface="Calibri" panose="020F0502020204030204" pitchFamily="34" charset="0"/>
                <a:ea typeface="Calibri" panose="020F0502020204030204" pitchFamily="34" charset="0"/>
              </a:rPr>
              <a:t>“The thing ANUSA does worst is its meetings.”</a:t>
            </a:r>
          </a:p>
          <a:p>
            <a:pPr marL="285750" indent="-285750">
              <a:lnSpc>
                <a:spcPct val="150000"/>
              </a:lnSpc>
              <a:spcAft>
                <a:spcPts val="35"/>
              </a:spcAft>
              <a:buFont typeface="Arial" panose="020B0604020202020204" pitchFamily="34" charset="0"/>
              <a:buChar char="•"/>
            </a:pPr>
            <a:r>
              <a:rPr lang="en-AU" kern="100" dirty="0">
                <a:solidFill>
                  <a:srgbClr val="000000"/>
                </a:solidFill>
                <a:effectLst/>
                <a:latin typeface="Calibri" panose="020F0502020204030204" pitchFamily="34" charset="0"/>
                <a:ea typeface="Calibri" panose="020F0502020204030204" pitchFamily="34" charset="0"/>
              </a:rPr>
              <a:t>“It’s very difficult to be in the space, it’s very hostile.”</a:t>
            </a:r>
          </a:p>
          <a:p>
            <a:pPr marL="285750" indent="-285750">
              <a:lnSpc>
                <a:spcPct val="150000"/>
              </a:lnSpc>
              <a:spcAft>
                <a:spcPts val="35"/>
              </a:spcAft>
              <a:buFont typeface="Arial" panose="020B0604020202020204" pitchFamily="34" charset="0"/>
              <a:buChar char="•"/>
            </a:pPr>
            <a:r>
              <a:rPr lang="en-AU" kern="100" dirty="0">
                <a:solidFill>
                  <a:srgbClr val="000000"/>
                </a:solidFill>
                <a:effectLst/>
                <a:latin typeface="Calibri" panose="020F0502020204030204" pitchFamily="34" charset="0"/>
                <a:ea typeface="Calibri" panose="020F0502020204030204" pitchFamily="34" charset="0"/>
              </a:rPr>
              <a:t>“SRC just feels like a distraction – it is not a very productive space.”</a:t>
            </a:r>
          </a:p>
          <a:p>
            <a:endParaRPr lang="en-AU" dirty="0"/>
          </a:p>
        </p:txBody>
      </p:sp>
    </p:spTree>
    <p:extLst>
      <p:ext uri="{BB962C8B-B14F-4D97-AF65-F5344CB8AC3E}">
        <p14:creationId xmlns:p14="http://schemas.microsoft.com/office/powerpoint/2010/main" val="125464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B597-9DBC-43AC-A4EB-1F81BAF7FB8A}"/>
              </a:ext>
            </a:extLst>
          </p:cNvPr>
          <p:cNvSpPr>
            <a:spLocks noGrp="1"/>
          </p:cNvSpPr>
          <p:nvPr>
            <p:ph type="title"/>
          </p:nvPr>
        </p:nvSpPr>
        <p:spPr>
          <a:xfrm>
            <a:off x="696286" y="702156"/>
            <a:ext cx="10914522" cy="564582"/>
          </a:xfrm>
        </p:spPr>
        <p:txBody>
          <a:bodyPr/>
          <a:lstStyle/>
          <a:p>
            <a:r>
              <a:rPr lang="en-AU" sz="2800" dirty="0"/>
              <a:t>Effectiveness of SRC and the Executive</a:t>
            </a:r>
            <a:endParaRPr lang="en-AU" dirty="0"/>
          </a:p>
        </p:txBody>
      </p:sp>
      <p:sp>
        <p:nvSpPr>
          <p:cNvPr id="3" name="Content Placeholder 2">
            <a:extLst>
              <a:ext uri="{FF2B5EF4-FFF2-40B4-BE49-F238E27FC236}">
                <a16:creationId xmlns:a16="http://schemas.microsoft.com/office/drawing/2014/main" id="{6452F369-A441-4DC7-BE95-4A78913945A0}"/>
              </a:ext>
            </a:extLst>
          </p:cNvPr>
          <p:cNvSpPr>
            <a:spLocks noGrp="1"/>
          </p:cNvSpPr>
          <p:nvPr>
            <p:ph idx="1"/>
          </p:nvPr>
        </p:nvSpPr>
        <p:spPr>
          <a:xfrm>
            <a:off x="327171" y="1526875"/>
            <a:ext cx="11283637" cy="4909870"/>
          </a:xfrm>
        </p:spPr>
        <p:txBody>
          <a:bodyPr>
            <a:normAutofit/>
          </a:bodyPr>
          <a:lstStyle/>
          <a:p>
            <a:pPr marL="742950" indent="-2857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rPr>
              <a:t>Addressing these challenges is crucial for making SRC more welcoming and effective for all students. </a:t>
            </a:r>
          </a:p>
          <a:p>
            <a:pPr marL="457200" indent="0">
              <a:lnSpc>
                <a:spcPct val="103000"/>
              </a:lnSpc>
              <a:spcAft>
                <a:spcPts val="20"/>
              </a:spcAft>
              <a:buNone/>
            </a:pPr>
            <a:endParaRPr lang="en-AU" sz="2000" kern="100" dirty="0">
              <a:solidFill>
                <a:srgbClr val="000000"/>
              </a:solidFill>
              <a:effectLst/>
              <a:latin typeface="Calibri" panose="020F0502020204030204" pitchFamily="34" charset="0"/>
              <a:ea typeface="Calibri" panose="020F0502020204030204" pitchFamily="34" charset="0"/>
            </a:endParaRPr>
          </a:p>
          <a:p>
            <a:pPr marL="742950" indent="-2857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rPr>
              <a:t>Both the broader community and the ANU student body are seeking honesty, integrity, and inclusivity from their elected representatives. </a:t>
            </a:r>
          </a:p>
          <a:p>
            <a:pPr marL="742950" indent="-285750">
              <a:lnSpc>
                <a:spcPct val="103000"/>
              </a:lnSpc>
              <a:spcAft>
                <a:spcPts val="20"/>
              </a:spcAft>
            </a:pPr>
            <a:endParaRPr lang="en-AU" sz="2000" kern="100" dirty="0">
              <a:solidFill>
                <a:srgbClr val="000000"/>
              </a:solidFill>
              <a:latin typeface="Calibri" panose="020F0502020204030204" pitchFamily="34" charset="0"/>
              <a:ea typeface="Calibri" panose="020F0502020204030204" pitchFamily="34" charset="0"/>
            </a:endParaRPr>
          </a:p>
          <a:p>
            <a:pPr marL="742950" indent="-2857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rPr>
              <a:t>Instead of mirroring the negative behaviours seen in mainstream politics, (as highlighted in </a:t>
            </a:r>
            <a:r>
              <a:rPr lang="en-AU" sz="2000" i="1" kern="100" dirty="0">
                <a:solidFill>
                  <a:srgbClr val="000000"/>
                </a:solidFill>
                <a:effectLst/>
                <a:latin typeface="Calibri" panose="020F0502020204030204" pitchFamily="34" charset="0"/>
                <a:ea typeface="Calibri" panose="020F0502020204030204" pitchFamily="34" charset="0"/>
              </a:rPr>
              <a:t>Set the Standard: Report on the Independent Review into Commonwealth Parliamentary Workplaces</a:t>
            </a:r>
            <a:r>
              <a:rPr lang="en-AU" sz="2000" kern="100" dirty="0">
                <a:solidFill>
                  <a:srgbClr val="000000"/>
                </a:solidFill>
                <a:effectLst/>
                <a:latin typeface="Calibri" panose="020F0502020204030204" pitchFamily="34" charset="0"/>
                <a:ea typeface="Calibri" panose="020F0502020204030204" pitchFamily="34" charset="0"/>
              </a:rPr>
              <a:t> by Kate Jenkins), ANUSA should look at the recommendations in this report and, where relevant, apply them to the operations of the SRC.</a:t>
            </a:r>
          </a:p>
          <a:p>
            <a:pPr marL="742950" indent="-285750">
              <a:lnSpc>
                <a:spcPct val="103000"/>
              </a:lnSpc>
              <a:spcAft>
                <a:spcPts val="20"/>
              </a:spcAft>
            </a:pPr>
            <a:endParaRPr lang="en-AU" sz="2000" kern="100" dirty="0">
              <a:solidFill>
                <a:srgbClr val="000000"/>
              </a:solidFill>
              <a:latin typeface="Calibri" panose="020F0502020204030204" pitchFamily="34" charset="0"/>
              <a:ea typeface="Calibri" panose="020F0502020204030204" pitchFamily="34" charset="0"/>
            </a:endParaRPr>
          </a:p>
          <a:p>
            <a:pPr marL="742950" indent="-2857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rPr>
              <a:t>This approach will help rebuild and maintain student trust and engagement. Addressing these challenges is crucial for making ANUSA more welcoming and effective for all students.</a:t>
            </a:r>
          </a:p>
          <a:p>
            <a:pPr marL="457200" indent="0">
              <a:lnSpc>
                <a:spcPct val="103000"/>
              </a:lnSpc>
              <a:spcAft>
                <a:spcPts val="20"/>
              </a:spcAft>
              <a:buNone/>
            </a:pPr>
            <a:endParaRPr lang="en-AU" sz="1800"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340727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B597-9DBC-43AC-A4EB-1F81BAF7FB8A}"/>
              </a:ext>
            </a:extLst>
          </p:cNvPr>
          <p:cNvSpPr>
            <a:spLocks noGrp="1"/>
          </p:cNvSpPr>
          <p:nvPr>
            <p:ph type="title"/>
          </p:nvPr>
        </p:nvSpPr>
        <p:spPr>
          <a:xfrm>
            <a:off x="696286" y="702156"/>
            <a:ext cx="10914522" cy="564582"/>
          </a:xfrm>
        </p:spPr>
        <p:txBody>
          <a:bodyPr/>
          <a:lstStyle/>
          <a:p>
            <a:r>
              <a:rPr lang="en-AU" sz="2800" dirty="0"/>
              <a:t>Effectiveness of SRC and the Executive</a:t>
            </a:r>
            <a:endParaRPr lang="en-AU" dirty="0"/>
          </a:p>
        </p:txBody>
      </p:sp>
      <p:sp>
        <p:nvSpPr>
          <p:cNvPr id="3" name="Content Placeholder 2">
            <a:extLst>
              <a:ext uri="{FF2B5EF4-FFF2-40B4-BE49-F238E27FC236}">
                <a16:creationId xmlns:a16="http://schemas.microsoft.com/office/drawing/2014/main" id="{6452F369-A441-4DC7-BE95-4A78913945A0}"/>
              </a:ext>
            </a:extLst>
          </p:cNvPr>
          <p:cNvSpPr>
            <a:spLocks noGrp="1"/>
          </p:cNvSpPr>
          <p:nvPr>
            <p:ph idx="1"/>
          </p:nvPr>
        </p:nvSpPr>
        <p:spPr>
          <a:xfrm>
            <a:off x="327171" y="1442906"/>
            <a:ext cx="11283637" cy="4993839"/>
          </a:xfrm>
        </p:spPr>
        <p:txBody>
          <a:bodyPr>
            <a:normAutofit/>
          </a:bodyPr>
          <a:lstStyle/>
          <a:p>
            <a:pPr marL="742950" indent="-2857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rPr>
              <a:t>Section 1.4 of the standing orders in the ANUSA constitution refers to conduct at meetings. </a:t>
            </a:r>
          </a:p>
          <a:p>
            <a:pPr marL="742950" indent="-285750">
              <a:lnSpc>
                <a:spcPct val="103000"/>
              </a:lnSpc>
              <a:spcAft>
                <a:spcPts val="20"/>
              </a:spcAft>
            </a:pPr>
            <a:endParaRPr lang="en-AU" sz="2000" kern="100" dirty="0">
              <a:solidFill>
                <a:srgbClr val="000000"/>
              </a:solidFill>
              <a:latin typeface="Calibri" panose="020F0502020204030204" pitchFamily="34" charset="0"/>
              <a:ea typeface="Calibri" panose="020F0502020204030204" pitchFamily="34" charset="0"/>
            </a:endParaRPr>
          </a:p>
          <a:p>
            <a:pPr marL="742950" indent="-2857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rPr>
              <a:t>This section is very limited in scope as it focuses only on procedural aspects.</a:t>
            </a:r>
          </a:p>
          <a:p>
            <a:pPr marL="742950" indent="-285750">
              <a:lnSpc>
                <a:spcPct val="103000"/>
              </a:lnSpc>
              <a:spcAft>
                <a:spcPts val="20"/>
              </a:spcAft>
            </a:pPr>
            <a:endParaRPr lang="en-AU" sz="2000" kern="100" dirty="0">
              <a:solidFill>
                <a:srgbClr val="000000"/>
              </a:solidFill>
              <a:latin typeface="Calibri" panose="020F0502020204030204" pitchFamily="34" charset="0"/>
              <a:ea typeface="Calibri" panose="020F0502020204030204" pitchFamily="34" charset="0"/>
            </a:endParaRPr>
          </a:p>
          <a:p>
            <a:pPr marL="742950" indent="-2857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rPr>
              <a:t>These rules do not adequately address behavioural expectations to ensure meetings are productive, inclusive, and respectful. </a:t>
            </a:r>
          </a:p>
          <a:p>
            <a:pPr marL="742950" indent="-285750">
              <a:lnSpc>
                <a:spcPct val="103000"/>
              </a:lnSpc>
              <a:spcAft>
                <a:spcPts val="20"/>
              </a:spcAft>
            </a:pPr>
            <a:endParaRPr lang="en-AU" sz="2000" kern="100" dirty="0">
              <a:solidFill>
                <a:srgbClr val="000000"/>
              </a:solidFill>
              <a:latin typeface="Calibri" panose="020F0502020204030204" pitchFamily="34" charset="0"/>
              <a:ea typeface="Calibri" panose="020F0502020204030204" pitchFamily="34" charset="0"/>
            </a:endParaRPr>
          </a:p>
          <a:p>
            <a:pPr marL="742950" indent="-2857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rPr>
              <a:t>The standing orders need to be expanded to include specific behavioural guidelines and outline procedures for addressing disruptive behaviour, including warnings and removal from meetings, to ensure meetings run smoothly and respectfully.</a:t>
            </a:r>
          </a:p>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181868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B597-9DBC-43AC-A4EB-1F81BAF7FB8A}"/>
              </a:ext>
            </a:extLst>
          </p:cNvPr>
          <p:cNvSpPr>
            <a:spLocks noGrp="1"/>
          </p:cNvSpPr>
          <p:nvPr>
            <p:ph type="title"/>
          </p:nvPr>
        </p:nvSpPr>
        <p:spPr>
          <a:xfrm>
            <a:off x="431321" y="702156"/>
            <a:ext cx="11179487" cy="298508"/>
          </a:xfrm>
        </p:spPr>
        <p:txBody>
          <a:bodyPr>
            <a:normAutofit fontScale="90000"/>
          </a:bodyPr>
          <a:lstStyle/>
          <a:p>
            <a:r>
              <a:rPr lang="en-AU" sz="2800" dirty="0"/>
              <a:t>Effectiveness of SRC and the Executive</a:t>
            </a:r>
            <a:endParaRPr lang="en-AU" dirty="0"/>
          </a:p>
        </p:txBody>
      </p:sp>
      <p:sp>
        <p:nvSpPr>
          <p:cNvPr id="3" name="Content Placeholder 2">
            <a:extLst>
              <a:ext uri="{FF2B5EF4-FFF2-40B4-BE49-F238E27FC236}">
                <a16:creationId xmlns:a16="http://schemas.microsoft.com/office/drawing/2014/main" id="{6452F369-A441-4DC7-BE95-4A78913945A0}"/>
              </a:ext>
            </a:extLst>
          </p:cNvPr>
          <p:cNvSpPr>
            <a:spLocks noGrp="1"/>
          </p:cNvSpPr>
          <p:nvPr>
            <p:ph idx="1"/>
          </p:nvPr>
        </p:nvSpPr>
        <p:spPr>
          <a:xfrm>
            <a:off x="-129395" y="1442906"/>
            <a:ext cx="11740204" cy="4993839"/>
          </a:xfrm>
        </p:spPr>
        <p:txBody>
          <a:bodyPr>
            <a:normAutofit lnSpcReduction="10000"/>
          </a:bodyPr>
          <a:lstStyle/>
          <a:p>
            <a:pPr marL="742950" indent="-285750">
              <a:lnSpc>
                <a:spcPct val="103000"/>
              </a:lnSpc>
              <a:spcAft>
                <a:spcPts val="20"/>
              </a:spcAft>
            </a:pPr>
            <a:r>
              <a:rPr lang="en-AU" sz="1800" kern="0" dirty="0">
                <a:solidFill>
                  <a:srgbClr val="141437"/>
                </a:solidFill>
                <a:latin typeface="Calibri" panose="020F0502020204030204" pitchFamily="34" charset="0"/>
                <a:ea typeface="Times New Roman" panose="02020603050405020304" pitchFamily="18" charset="0"/>
                <a:cs typeface="Calibri" panose="020F0502020204030204" pitchFamily="34" charset="0"/>
              </a:rPr>
              <a:t>T</a:t>
            </a:r>
            <a:r>
              <a:rPr lang="en-AU" sz="1800" kern="0" dirty="0">
                <a:solidFill>
                  <a:srgbClr val="141437"/>
                </a:solidFill>
                <a:effectLst/>
                <a:latin typeface="Calibri" panose="020F0502020204030204" pitchFamily="34" charset="0"/>
                <a:ea typeface="Times New Roman" panose="02020603050405020304" pitchFamily="18" charset="0"/>
                <a:cs typeface="Calibri" panose="020F0502020204030204" pitchFamily="34" charset="0"/>
              </a:rPr>
              <a:t>he review found that overall, the executive fostered a collaborative environment characterised by mutual respect, honesty, and openness. </a:t>
            </a:r>
          </a:p>
          <a:p>
            <a:pPr marL="742950" indent="-285750">
              <a:lnSpc>
                <a:spcPct val="103000"/>
              </a:lnSpc>
              <a:spcAft>
                <a:spcPts val="20"/>
              </a:spcAft>
            </a:pPr>
            <a:endParaRPr lang="en-AU" sz="1800" kern="0" dirty="0">
              <a:solidFill>
                <a:srgbClr val="141437"/>
              </a:solidFill>
              <a:effectLst/>
              <a:latin typeface="Calibri" panose="020F0502020204030204" pitchFamily="34" charset="0"/>
              <a:ea typeface="Times New Roman" panose="02020603050405020304" pitchFamily="18" charset="0"/>
              <a:cs typeface="Calibri" panose="020F0502020204030204" pitchFamily="34" charset="0"/>
            </a:endParaRPr>
          </a:p>
          <a:p>
            <a:pPr marL="742950" indent="-285750">
              <a:lnSpc>
                <a:spcPct val="103000"/>
              </a:lnSpc>
              <a:spcAft>
                <a:spcPts val="20"/>
              </a:spcAft>
            </a:pPr>
            <a:r>
              <a:rPr lang="en-AU" sz="1800" kern="0" dirty="0">
                <a:solidFill>
                  <a:srgbClr val="141437"/>
                </a:solidFill>
                <a:effectLst/>
                <a:latin typeface="Calibri" panose="020F0502020204030204" pitchFamily="34" charset="0"/>
                <a:ea typeface="Times New Roman" panose="02020603050405020304" pitchFamily="18" charset="0"/>
                <a:cs typeface="Calibri" panose="020F0502020204030204" pitchFamily="34" charset="0"/>
              </a:rPr>
              <a:t>This approach enabled constructive debate and collective decision-making which allowed the executive to operate more efficiently and effectively, avoiding the tensions that plagued the SRC. </a:t>
            </a:r>
          </a:p>
          <a:p>
            <a:pPr marL="742950" indent="-2857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742950" indent="-285750">
              <a:lnSpc>
                <a:spcPct val="103000"/>
              </a:lnSpc>
              <a:spcAft>
                <a:spcPts val="20"/>
              </a:spcAft>
            </a:pPr>
            <a:r>
              <a:rPr lang="en-AU" sz="1800" kern="0" dirty="0">
                <a:solidFill>
                  <a:srgbClr val="141437"/>
                </a:solidFill>
                <a:effectLst/>
                <a:latin typeface="Calibri" panose="020F0502020204030204" pitchFamily="34" charset="0"/>
                <a:ea typeface="Times New Roman" panose="02020603050405020304" pitchFamily="18" charset="0"/>
                <a:cs typeface="Calibri" panose="020F0502020204030204" pitchFamily="34" charset="0"/>
              </a:rPr>
              <a:t>Most interviewees considered the executive to be accountable, consistently demonstrating transparency in their decision-making processes and outcomes:</a:t>
            </a:r>
            <a:endParaRPr lang="en-AU" sz="1800" kern="100" dirty="0">
              <a:solidFill>
                <a:srgbClr val="000000"/>
              </a:solidFill>
              <a:effectLst/>
              <a:latin typeface="Calibri" panose="020F0502020204030204" pitchFamily="34" charset="0"/>
              <a:ea typeface="Calibri" panose="020F0502020204030204" pitchFamily="34" charset="0"/>
            </a:endParaRPr>
          </a:p>
          <a:p>
            <a:pPr marL="1278900" lvl="3" indent="-342900">
              <a:lnSpc>
                <a:spcPct val="103000"/>
              </a:lnSpc>
              <a:buFont typeface="Symbol" panose="05050102010706020507" pitchFamily="18" charset="2"/>
              <a:buChar char=""/>
            </a:pPr>
            <a:r>
              <a:rPr lang="en-AU" sz="1600" kern="0" dirty="0">
                <a:solidFill>
                  <a:srgbClr val="141437"/>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“High degree of accountability within the executive”</a:t>
            </a:r>
            <a:endParaRPr lang="en-AU" sz="1600" kern="100" dirty="0">
              <a:solidFill>
                <a:srgbClr val="000000"/>
              </a:solidFill>
              <a:effectLst/>
              <a:highlight>
                <a:srgbClr val="FFFFFF"/>
              </a:highlight>
              <a:latin typeface="Calibri" panose="020F0502020204030204" pitchFamily="34" charset="0"/>
              <a:ea typeface="Calibri" panose="020F0502020204030204" pitchFamily="34" charset="0"/>
            </a:endParaRPr>
          </a:p>
          <a:p>
            <a:pPr marL="1278900" lvl="3" indent="-342900">
              <a:lnSpc>
                <a:spcPct val="103000"/>
              </a:lnSpc>
              <a:buFont typeface="Symbol" panose="05050102010706020507" pitchFamily="18" charset="2"/>
              <a:buChar char=""/>
            </a:pPr>
            <a:r>
              <a:rPr lang="en-AU" sz="1600" kern="0" dirty="0">
                <a:solidFill>
                  <a:srgbClr val="141437"/>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“Less accountability at the SRC level.”</a:t>
            </a:r>
            <a:endParaRPr lang="en-AU" sz="1600" kern="100" dirty="0">
              <a:solidFill>
                <a:srgbClr val="000000"/>
              </a:solidFill>
              <a:effectLst/>
              <a:highlight>
                <a:srgbClr val="FFFFFF"/>
              </a:highlight>
              <a:latin typeface="Calibri" panose="020F0502020204030204" pitchFamily="34" charset="0"/>
              <a:ea typeface="Calibri" panose="020F0502020204030204" pitchFamily="34" charset="0"/>
            </a:endParaRPr>
          </a:p>
          <a:p>
            <a:pPr marL="1278900" lvl="3" indent="-342900">
              <a:lnSpc>
                <a:spcPct val="103000"/>
              </a:lnSpc>
              <a:buFont typeface="Symbol" panose="05050102010706020507" pitchFamily="18" charset="2"/>
              <a:buChar char=""/>
            </a:pPr>
            <a:r>
              <a:rPr lang="en-AU" sz="1600" kern="0" dirty="0">
                <a:solidFill>
                  <a:srgbClr val="141437"/>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 executive functions very well.”</a:t>
            </a:r>
            <a:endParaRPr lang="en-AU" sz="1600" kern="100" dirty="0">
              <a:solidFill>
                <a:srgbClr val="000000"/>
              </a:solidFill>
              <a:effectLst/>
              <a:highlight>
                <a:srgbClr val="FFFFFF"/>
              </a:highlight>
              <a:latin typeface="Calibri" panose="020F0502020204030204" pitchFamily="34" charset="0"/>
              <a:ea typeface="Calibri" panose="020F0502020204030204" pitchFamily="34" charset="0"/>
            </a:endParaRPr>
          </a:p>
          <a:p>
            <a:pPr marL="1278900" lvl="3" indent="-342900">
              <a:lnSpc>
                <a:spcPct val="103000"/>
              </a:lnSpc>
              <a:buFont typeface="Symbol" panose="05050102010706020507" pitchFamily="18" charset="2"/>
              <a:buChar char=""/>
            </a:pPr>
            <a:r>
              <a:rPr lang="en-AU" sz="1600" kern="0" dirty="0">
                <a:solidFill>
                  <a:srgbClr val="141437"/>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“Exec is quite effective – they work together”</a:t>
            </a:r>
            <a:endParaRPr lang="en-AU" sz="1600" kern="100" dirty="0">
              <a:solidFill>
                <a:srgbClr val="000000"/>
              </a:solidFill>
              <a:effectLst/>
              <a:highlight>
                <a:srgbClr val="FFFFFF"/>
              </a:highlight>
              <a:latin typeface="Calibri" panose="020F0502020204030204" pitchFamily="34" charset="0"/>
              <a:ea typeface="Calibri" panose="020F0502020204030204" pitchFamily="34" charset="0"/>
            </a:endParaRPr>
          </a:p>
          <a:p>
            <a:pPr marL="1278900" lvl="3" indent="-342900">
              <a:lnSpc>
                <a:spcPct val="103000"/>
              </a:lnSpc>
              <a:buFont typeface="Symbol" panose="05050102010706020507" pitchFamily="18" charset="2"/>
              <a:buChar char=""/>
            </a:pPr>
            <a:r>
              <a:rPr lang="en-AU" sz="1600" kern="0" dirty="0">
                <a:solidFill>
                  <a:srgbClr val="141437"/>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“So much is dependent on the culture of the exec”</a:t>
            </a:r>
            <a:endParaRPr lang="en-AU" sz="1600" kern="100" dirty="0">
              <a:solidFill>
                <a:srgbClr val="000000"/>
              </a:solidFill>
              <a:effectLst/>
              <a:highlight>
                <a:srgbClr val="FFFFFF"/>
              </a:highlight>
              <a:latin typeface="Calibri" panose="020F0502020204030204" pitchFamily="34" charset="0"/>
              <a:ea typeface="Calibri" panose="020F0502020204030204" pitchFamily="34" charset="0"/>
            </a:endParaRPr>
          </a:p>
          <a:p>
            <a:pPr marL="1278900" lvl="3" indent="-342900">
              <a:lnSpc>
                <a:spcPct val="103000"/>
              </a:lnSpc>
              <a:buFont typeface="Symbol" panose="05050102010706020507" pitchFamily="18" charset="2"/>
              <a:buChar char=""/>
            </a:pPr>
            <a:r>
              <a:rPr lang="en-AU" sz="1600" kern="0" dirty="0">
                <a:solidFill>
                  <a:srgbClr val="141437"/>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“When the exec deals with issues it is not personal.”</a:t>
            </a:r>
            <a:endParaRPr lang="en-AU" sz="1600" kern="100" dirty="0">
              <a:solidFill>
                <a:srgbClr val="000000"/>
              </a:solidFill>
              <a:effectLst/>
              <a:highlight>
                <a:srgbClr val="FFFFFF"/>
              </a:highlight>
              <a:latin typeface="Calibri" panose="020F0502020204030204" pitchFamily="34" charset="0"/>
              <a:ea typeface="Calibri" panose="020F0502020204030204" pitchFamily="34" charset="0"/>
            </a:endParaRPr>
          </a:p>
          <a:p>
            <a:pPr marL="1278900" lvl="3" indent="-342900">
              <a:lnSpc>
                <a:spcPct val="103000"/>
              </a:lnSpc>
              <a:spcAft>
                <a:spcPts val="20"/>
              </a:spcAft>
              <a:buFont typeface="Symbol" panose="05050102010706020507" pitchFamily="18" charset="2"/>
              <a:buChar char=""/>
            </a:pPr>
            <a:r>
              <a:rPr lang="en-AU" sz="1600" kern="0" dirty="0">
                <a:solidFill>
                  <a:srgbClr val="141437"/>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 exec reporting process is good.”</a:t>
            </a:r>
            <a:endParaRPr lang="en-AU" sz="1600" kern="100" dirty="0">
              <a:solidFill>
                <a:srgbClr val="000000"/>
              </a:solidFill>
              <a:effectLst/>
              <a:highlight>
                <a:srgbClr val="FFFFFF"/>
              </a:highlight>
              <a:latin typeface="Calibri" panose="020F0502020204030204" pitchFamily="34" charset="0"/>
              <a:ea typeface="Calibri" panose="020F0502020204030204" pitchFamily="34" charset="0"/>
            </a:endParaRPr>
          </a:p>
          <a:p>
            <a:pPr marL="787550" lvl="1" indent="-6350">
              <a:lnSpc>
                <a:spcPct val="103000"/>
              </a:lnSpc>
              <a:spcAft>
                <a:spcPts val="20"/>
              </a:spcAft>
            </a:pPr>
            <a:endParaRPr lang="en-AU" sz="1500" kern="100" dirty="0">
              <a:solidFill>
                <a:srgbClr val="000000"/>
              </a:solidFill>
              <a:effectLst/>
              <a:highlight>
                <a:srgbClr val="FFFFFF"/>
              </a:highligh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1101743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8AEB-EBBD-47DE-AE0D-32CB0FB80237}"/>
              </a:ext>
            </a:extLst>
          </p:cNvPr>
          <p:cNvSpPr>
            <a:spLocks noGrp="1"/>
          </p:cNvSpPr>
          <p:nvPr>
            <p:ph type="title"/>
          </p:nvPr>
        </p:nvSpPr>
        <p:spPr>
          <a:xfrm>
            <a:off x="379562" y="702155"/>
            <a:ext cx="11231246" cy="772961"/>
          </a:xfrm>
        </p:spPr>
        <p:txBody>
          <a:bodyPr>
            <a:normAutofit fontScale="90000"/>
          </a:bodyPr>
          <a:lstStyle/>
          <a:p>
            <a:br>
              <a:rPr lang="en-AU" sz="1800" b="1" i="1" kern="100" dirty="0">
                <a:solidFill>
                  <a:srgbClr val="000000"/>
                </a:solidFill>
                <a:effectLst/>
                <a:latin typeface="Calibri" panose="020F0502020204030204" pitchFamily="34" charset="0"/>
                <a:ea typeface="Calibri" panose="020F0502020204030204" pitchFamily="34" charset="0"/>
              </a:rPr>
            </a:br>
            <a:r>
              <a:rPr lang="en-AU" dirty="0"/>
              <a:t>Election Regulations</a:t>
            </a:r>
            <a:br>
              <a:rPr lang="en-AU" dirty="0"/>
            </a:br>
            <a:endParaRPr lang="en-AU" dirty="0"/>
          </a:p>
        </p:txBody>
      </p:sp>
      <p:sp>
        <p:nvSpPr>
          <p:cNvPr id="3" name="Content Placeholder 2">
            <a:extLst>
              <a:ext uri="{FF2B5EF4-FFF2-40B4-BE49-F238E27FC236}">
                <a16:creationId xmlns:a16="http://schemas.microsoft.com/office/drawing/2014/main" id="{A52D97C1-75D4-4756-83CE-4F4B90072401}"/>
              </a:ext>
            </a:extLst>
          </p:cNvPr>
          <p:cNvSpPr>
            <a:spLocks noGrp="1"/>
          </p:cNvSpPr>
          <p:nvPr>
            <p:ph idx="1"/>
          </p:nvPr>
        </p:nvSpPr>
        <p:spPr>
          <a:xfrm>
            <a:off x="310392" y="1802921"/>
            <a:ext cx="11300415" cy="4857938"/>
          </a:xfrm>
        </p:spPr>
        <p:txBody>
          <a:bodyPr>
            <a:normAutofit lnSpcReduction="10000"/>
          </a:bodyPr>
          <a:lstStyle/>
          <a:p>
            <a:pPr>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Low voter turnout in university student unions, including ANUSA, is a common issue. </a:t>
            </a:r>
          </a:p>
          <a:p>
            <a:pPr>
              <a:lnSpc>
                <a:spcPct val="103000"/>
              </a:lnSpc>
              <a:spcAft>
                <a:spcPts val="20"/>
              </a:spcAft>
            </a:pPr>
            <a:endParaRPr lang="en-AU" sz="1800" kern="100" dirty="0">
              <a:solidFill>
                <a:srgbClr val="000000"/>
              </a:solidFill>
              <a:latin typeface="Calibri" panose="020F0502020204030204" pitchFamily="34" charset="0"/>
              <a:ea typeface="Calibri" panose="020F0502020204030204" pitchFamily="34" charset="0"/>
            </a:endParaRPr>
          </a:p>
          <a:p>
            <a:pPr>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Many students feel disconnected from ANUSA’s activities and believe their vote will not make a difference. </a:t>
            </a:r>
          </a:p>
          <a:p>
            <a:pPr>
              <a:lnSpc>
                <a:spcPct val="103000"/>
              </a:lnSpc>
              <a:spcAft>
                <a:spcPts val="20"/>
              </a:spcAft>
            </a:pPr>
            <a:endParaRPr lang="en-AU" sz="1800" kern="100" dirty="0">
              <a:solidFill>
                <a:srgbClr val="000000"/>
              </a:solidFill>
              <a:latin typeface="Calibri" panose="020F0502020204030204" pitchFamily="34" charset="0"/>
              <a:ea typeface="Calibri" panose="020F0502020204030204" pitchFamily="34" charset="0"/>
            </a:endParaRPr>
          </a:p>
          <a:p>
            <a:pPr>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This issue is even more pronounced among postgraduate students, who have demanding schedules and different priorities.</a:t>
            </a:r>
          </a:p>
          <a:p>
            <a:pPr>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a:lnSpc>
                <a:spcPct val="103000"/>
              </a:lnSpc>
            </a:pPr>
            <a:r>
              <a:rPr lang="en-AU" sz="1800" kern="100" dirty="0">
                <a:solidFill>
                  <a:srgbClr val="000000"/>
                </a:solidFill>
                <a:effectLst/>
                <a:latin typeface="Calibri" panose="020F0502020204030204" pitchFamily="34" charset="0"/>
                <a:ea typeface="Calibri" panose="020F0502020204030204" pitchFamily="34" charset="0"/>
              </a:rPr>
              <a:t>This perception alienates the broader student body, including postgraduates, who already feel ANUSA does not represent their interests. </a:t>
            </a:r>
          </a:p>
          <a:p>
            <a:pPr marL="736600" indent="-285750">
              <a:lnSpc>
                <a:spcPct val="103000"/>
              </a:lnSpc>
            </a:pPr>
            <a:endParaRPr lang="en-AU" sz="1800" kern="100" dirty="0">
              <a:solidFill>
                <a:srgbClr val="000000"/>
              </a:solidFill>
              <a:effectLst/>
              <a:latin typeface="Calibri" panose="020F0502020204030204" pitchFamily="34" charset="0"/>
              <a:ea typeface="Calibri" panose="020F0502020204030204" pitchFamily="34" charset="0"/>
            </a:endParaRPr>
          </a:p>
          <a:p>
            <a:pPr>
              <a:lnSpc>
                <a:spcPct val="103000"/>
              </a:lnSpc>
            </a:pPr>
            <a:r>
              <a:rPr lang="en-AU" sz="1800" kern="100" dirty="0">
                <a:solidFill>
                  <a:srgbClr val="000000"/>
                </a:solidFill>
                <a:effectLst/>
                <a:latin typeface="Calibri" panose="020F0502020204030204" pitchFamily="34" charset="0"/>
                <a:ea typeface="Calibri" panose="020F0502020204030204" pitchFamily="34" charset="0"/>
              </a:rPr>
              <a:t>Engaging postgraduate students is particularly important, as their perspectives are essential for comprehensive representation. </a:t>
            </a:r>
          </a:p>
          <a:p>
            <a:pPr>
              <a:lnSpc>
                <a:spcPct val="103000"/>
              </a:lnSpc>
            </a:pPr>
            <a:endParaRPr lang="en-AU" sz="1800" kern="100" dirty="0">
              <a:solidFill>
                <a:srgbClr val="000000"/>
              </a:solidFill>
              <a:latin typeface="Calibri" panose="020F0502020204030204" pitchFamily="34" charset="0"/>
              <a:ea typeface="Calibri" panose="020F0502020204030204" pitchFamily="34" charset="0"/>
            </a:endParaRPr>
          </a:p>
          <a:p>
            <a:pPr>
              <a:lnSpc>
                <a:spcPct val="103000"/>
              </a:lnSpc>
            </a:pPr>
            <a:r>
              <a:rPr lang="en-AU" sz="1800" kern="100" dirty="0">
                <a:solidFill>
                  <a:srgbClr val="000000"/>
                </a:solidFill>
                <a:effectLst/>
                <a:latin typeface="Calibri" panose="020F0502020204030204" pitchFamily="34" charset="0"/>
                <a:ea typeface="Calibri" panose="020F0502020204030204" pitchFamily="34" charset="0"/>
              </a:rPr>
              <a:t>If ANUSA does nothing to address this, its reputation as an organisation primarily serving an activist political fringe will persist and become more entrenched. </a:t>
            </a:r>
          </a:p>
          <a:p>
            <a:pPr marL="444500" indent="0">
              <a:lnSpc>
                <a:spcPct val="103000"/>
              </a:lnSpc>
              <a:spcAft>
                <a:spcPts val="20"/>
              </a:spcAft>
              <a:buNone/>
            </a:pPr>
            <a:endParaRPr lang="en-AU" sz="1800" kern="100" dirty="0">
              <a:solidFill>
                <a:srgbClr val="000000"/>
              </a:solidFill>
              <a:effectLst/>
              <a:latin typeface="Calibri" panose="020F0502020204030204" pitchFamily="34" charset="0"/>
              <a:ea typeface="Calibri" panose="020F0502020204030204" pitchFamily="34" charset="0"/>
            </a:endParaRPr>
          </a:p>
          <a:p>
            <a:pPr marL="0" indent="0">
              <a:lnSpc>
                <a:spcPct val="107000"/>
              </a:lnSpc>
              <a:spcAft>
                <a:spcPts val="800"/>
              </a:spcAft>
              <a:buNone/>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35355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526E-F23B-47E5-A8A2-35F58B0251DE}"/>
              </a:ext>
            </a:extLst>
          </p:cNvPr>
          <p:cNvSpPr>
            <a:spLocks noGrp="1"/>
          </p:cNvSpPr>
          <p:nvPr>
            <p:ph type="title"/>
          </p:nvPr>
        </p:nvSpPr>
        <p:spPr/>
        <p:txBody>
          <a:bodyPr>
            <a:normAutofit fontScale="90000"/>
          </a:bodyPr>
          <a:lstStyle/>
          <a:p>
            <a:r>
              <a:rPr lang="en-AU" sz="2800" b="1" dirty="0">
                <a:solidFill>
                  <a:schemeClr val="tx1"/>
                </a:solidFill>
                <a:effectLst/>
                <a:latin typeface="Franklin Gothic Demi" panose="020B0703020102020204" pitchFamily="34" charset="0"/>
                <a:ea typeface="Calibri" panose="020F0502020204030204" pitchFamily="34" charset="0"/>
                <a:cs typeface="Calibri" panose="020F0502020204030204" pitchFamily="34" charset="0"/>
              </a:rPr>
              <a:t>Terms of reference </a:t>
            </a:r>
            <a:br>
              <a:rPr lang="en-AU"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516BE629-CBE9-4268-86CA-8E0ED1D80D67}"/>
              </a:ext>
            </a:extLst>
          </p:cNvPr>
          <p:cNvSpPr>
            <a:spLocks noGrp="1"/>
          </p:cNvSpPr>
          <p:nvPr>
            <p:ph idx="1"/>
          </p:nvPr>
        </p:nvSpPr>
        <p:spPr>
          <a:xfrm>
            <a:off x="414067" y="702157"/>
            <a:ext cx="11393619" cy="5725148"/>
          </a:xfrm>
        </p:spPr>
        <p:txBody>
          <a:bodyPr>
            <a:normAutofit/>
          </a:bodyPr>
          <a:lstStyle/>
          <a:p>
            <a:pPr marL="0" indent="0">
              <a:lnSpc>
                <a:spcPct val="120000"/>
              </a:lnSpc>
              <a:spcAft>
                <a:spcPts val="800"/>
              </a:spcAft>
              <a:buNone/>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The review shall consider: </a:t>
            </a:r>
          </a:p>
          <a:p>
            <a:pPr marL="457200" lvl="0" indent="-457200">
              <a:lnSpc>
                <a:spcPct val="120000"/>
              </a:lnSpc>
              <a:spcAft>
                <a:spcPts val="800"/>
              </a:spcAft>
              <a:buFont typeface="+mj-lt"/>
              <a:buAutoNum type="arabicPeriod"/>
              <a:tabLst>
                <a:tab pos="457200" algn="l"/>
              </a:tabLs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ANUSA’s governing documents, including its constitution and regulations;</a:t>
            </a:r>
          </a:p>
          <a:p>
            <a:pPr marL="457200" lvl="0" indent="-457200">
              <a:lnSpc>
                <a:spcPct val="120000"/>
              </a:lnSpc>
              <a:spcAft>
                <a:spcPts val="800"/>
              </a:spcAft>
              <a:buFont typeface="+mj-lt"/>
              <a:buAutoNum type="arabicPeriod"/>
              <a:tabLst>
                <a:tab pos="457200" algn="l"/>
              </a:tabLs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ANUSA’s representative and governance structures and practices;</a:t>
            </a:r>
          </a:p>
          <a:p>
            <a:pPr marL="457200" lvl="0" indent="-457200">
              <a:lnSpc>
                <a:spcPct val="120000"/>
              </a:lnSpc>
              <a:spcAft>
                <a:spcPts val="800"/>
              </a:spcAft>
              <a:buFont typeface="+mj-lt"/>
              <a:buAutoNum type="arabicPeriod"/>
              <a:tabLst>
                <a:tab pos="457200" algn="l"/>
              </a:tabLs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The above areas with particular attention to ANUSA’s recent transition to representation of postgraduate students;</a:t>
            </a:r>
          </a:p>
          <a:p>
            <a:pPr marL="457200" lvl="0" indent="-457200">
              <a:lnSpc>
                <a:spcPct val="120000"/>
              </a:lnSpc>
              <a:spcAft>
                <a:spcPts val="800"/>
              </a:spcAft>
              <a:buFont typeface="+mj-lt"/>
              <a:buAutoNum type="arabicPeriod"/>
              <a:tabLst>
                <a:tab pos="457200" algn="l"/>
              </a:tabLs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Opportunities for improvement and reform of ANUSA’s governance, mindful of ANUSA’s nature as an independent, student-led organisation.</a:t>
            </a:r>
          </a:p>
          <a:p>
            <a:endParaRPr lang="en-AU" dirty="0"/>
          </a:p>
        </p:txBody>
      </p:sp>
    </p:spTree>
    <p:extLst>
      <p:ext uri="{BB962C8B-B14F-4D97-AF65-F5344CB8AC3E}">
        <p14:creationId xmlns:p14="http://schemas.microsoft.com/office/powerpoint/2010/main" val="1189590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9DE-E2D4-4787-91EB-3F7526DB748B}"/>
              </a:ext>
            </a:extLst>
          </p:cNvPr>
          <p:cNvSpPr>
            <a:spLocks noGrp="1"/>
          </p:cNvSpPr>
          <p:nvPr>
            <p:ph type="title"/>
          </p:nvPr>
        </p:nvSpPr>
        <p:spPr>
          <a:xfrm>
            <a:off x="414068" y="702157"/>
            <a:ext cx="11196740" cy="333014"/>
          </a:xfrm>
        </p:spPr>
        <p:txBody>
          <a:bodyPr>
            <a:normAutofit fontScale="90000"/>
          </a:bodyPr>
          <a:lstStyle/>
          <a:p>
            <a:r>
              <a:rPr lang="en-AU" dirty="0"/>
              <a:t>LEADERSHIP ROLES</a:t>
            </a:r>
          </a:p>
        </p:txBody>
      </p:sp>
      <p:sp>
        <p:nvSpPr>
          <p:cNvPr id="3" name="Content Placeholder 2">
            <a:extLst>
              <a:ext uri="{FF2B5EF4-FFF2-40B4-BE49-F238E27FC236}">
                <a16:creationId xmlns:a16="http://schemas.microsoft.com/office/drawing/2014/main" id="{7B50C504-06A5-45B3-8DC9-B50E70D710EA}"/>
              </a:ext>
            </a:extLst>
          </p:cNvPr>
          <p:cNvSpPr>
            <a:spLocks noGrp="1"/>
          </p:cNvSpPr>
          <p:nvPr>
            <p:ph idx="1"/>
          </p:nvPr>
        </p:nvSpPr>
        <p:spPr>
          <a:xfrm>
            <a:off x="146650" y="1325461"/>
            <a:ext cx="11464158" cy="5226341"/>
          </a:xfrm>
        </p:spPr>
        <p:txBody>
          <a:bodyPr>
            <a:normAutofit/>
          </a:bodyPr>
          <a:lstStyle/>
          <a:p>
            <a:pPr marL="342900" lvl="0" indent="-342900">
              <a:lnSpc>
                <a:spcPct val="107000"/>
              </a:lnSpc>
              <a:spcAft>
                <a:spcPts val="800"/>
              </a:spcAft>
              <a:buFont typeface="Wingdings" panose="05000000000000000000" pitchFamily="2"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B11FA428-9EC4-90C1-C219-21CF283EF0A7}"/>
              </a:ext>
            </a:extLst>
          </p:cNvPr>
          <p:cNvSpPr txBox="1"/>
          <p:nvPr/>
        </p:nvSpPr>
        <p:spPr>
          <a:xfrm>
            <a:off x="0" y="1595887"/>
            <a:ext cx="11369615" cy="4171398"/>
          </a:xfrm>
          <a:prstGeom prst="rect">
            <a:avLst/>
          </a:prstGeom>
          <a:noFill/>
        </p:spPr>
        <p:txBody>
          <a:bodyPr wrap="square">
            <a:spAutoFit/>
          </a:bodyPr>
          <a:lstStyle/>
          <a:p>
            <a:pPr marL="742950" marR="127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ANUSA's leadership structure features a unique arrangement where the president holds a full-time role that encompasses both the responsibilities of a chair and a CEO. </a:t>
            </a:r>
          </a:p>
          <a:p>
            <a:pPr marL="742950" marR="1270" indent="-285750">
              <a:lnSpc>
                <a:spcPct val="103000"/>
              </a:lnSpc>
              <a:spcAft>
                <a:spcPts val="2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This dual role is distinctive in the context of student unions and carries significant implications for the governance and operational effectiveness of the organisation.</a:t>
            </a:r>
          </a:p>
          <a:p>
            <a:pPr marL="742950" marR="1270" indent="-285750">
              <a:lnSpc>
                <a:spcPct val="103000"/>
              </a:lnSpc>
              <a:spcAft>
                <a:spcPts val="2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As the CEO of ANUSA, the president is responsible for overseeing the day-to-day operations of the association, managing staff, and ensuring the implementation of policies and programs. </a:t>
            </a:r>
          </a:p>
          <a:p>
            <a:pPr marL="742950" marR="1270" indent="-285750">
              <a:lnSpc>
                <a:spcPct val="103000"/>
              </a:lnSpc>
              <a:spcAft>
                <a:spcPts val="2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The president also provides strategic leadership and direction for ANUSA, representing the student body in discussions with university administration and external stakeholders, advocating for student interests, and ensuring that ANUSA's activities align with its goals.</a:t>
            </a:r>
          </a:p>
          <a:p>
            <a:pPr marL="463550" marR="127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42579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9DE-E2D4-4787-91EB-3F7526DB748B}"/>
              </a:ext>
            </a:extLst>
          </p:cNvPr>
          <p:cNvSpPr>
            <a:spLocks noGrp="1"/>
          </p:cNvSpPr>
          <p:nvPr>
            <p:ph type="title"/>
          </p:nvPr>
        </p:nvSpPr>
        <p:spPr>
          <a:xfrm>
            <a:off x="414068" y="702157"/>
            <a:ext cx="11196740" cy="333014"/>
          </a:xfrm>
        </p:spPr>
        <p:txBody>
          <a:bodyPr>
            <a:normAutofit fontScale="90000"/>
          </a:bodyPr>
          <a:lstStyle/>
          <a:p>
            <a:r>
              <a:rPr lang="en-AU" dirty="0"/>
              <a:t>LEADERSHIP ROLES</a:t>
            </a:r>
          </a:p>
        </p:txBody>
      </p:sp>
      <p:sp>
        <p:nvSpPr>
          <p:cNvPr id="3" name="Content Placeholder 2">
            <a:extLst>
              <a:ext uri="{FF2B5EF4-FFF2-40B4-BE49-F238E27FC236}">
                <a16:creationId xmlns:a16="http://schemas.microsoft.com/office/drawing/2014/main" id="{7B50C504-06A5-45B3-8DC9-B50E70D710EA}"/>
              </a:ext>
            </a:extLst>
          </p:cNvPr>
          <p:cNvSpPr>
            <a:spLocks noGrp="1"/>
          </p:cNvSpPr>
          <p:nvPr>
            <p:ph idx="1"/>
          </p:nvPr>
        </p:nvSpPr>
        <p:spPr>
          <a:xfrm>
            <a:off x="146650" y="1325461"/>
            <a:ext cx="11464158" cy="5226341"/>
          </a:xfrm>
        </p:spPr>
        <p:txBody>
          <a:bodyPr>
            <a:normAutofit/>
          </a:bodyPr>
          <a:lstStyle/>
          <a:p>
            <a:pPr marL="342900" lvl="0" indent="-342900">
              <a:lnSpc>
                <a:spcPct val="107000"/>
              </a:lnSpc>
              <a:spcAft>
                <a:spcPts val="800"/>
              </a:spcAft>
              <a:buFont typeface="Wingdings" panose="05000000000000000000" pitchFamily="2"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B11FA428-9EC4-90C1-C219-21CF283EF0A7}"/>
              </a:ext>
            </a:extLst>
          </p:cNvPr>
          <p:cNvSpPr txBox="1"/>
          <p:nvPr/>
        </p:nvSpPr>
        <p:spPr>
          <a:xfrm>
            <a:off x="0" y="1595887"/>
            <a:ext cx="11369615" cy="4518929"/>
          </a:xfrm>
          <a:prstGeom prst="rect">
            <a:avLst/>
          </a:prstGeom>
          <a:noFill/>
        </p:spPr>
        <p:txBody>
          <a:bodyPr wrap="square">
            <a:spAutoFit/>
          </a:bodyPr>
          <a:lstStyle/>
          <a:p>
            <a:pPr marL="742950" marR="127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The dual role centralises leadership within ANUSA, which can streamline decision-making processes and provide clear and consistent direction for the organisation. </a:t>
            </a:r>
          </a:p>
          <a:p>
            <a:pPr marL="742950" marR="1270" indent="-285750">
              <a:lnSpc>
                <a:spcPct val="103000"/>
              </a:lnSpc>
              <a:spcAft>
                <a:spcPts val="2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Having one individual at the helm can facilitate quicker responses to emerging issues and ensure cohesive strategy implementation. </a:t>
            </a:r>
          </a:p>
          <a:p>
            <a:pPr marL="742950" marR="1270" indent="-285750">
              <a:lnSpc>
                <a:spcPct val="103000"/>
              </a:lnSpc>
              <a:spcAft>
                <a:spcPts val="2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With the president serving as the key executive leader, accountability is concentrated in a single position, enhancing transparency as the president is directly answerable to the student body for both governance and operational outcomes.</a:t>
            </a:r>
          </a:p>
          <a:p>
            <a:pPr marL="742950" marR="1270" indent="-285750">
              <a:lnSpc>
                <a:spcPct val="103000"/>
              </a:lnSpc>
              <a:spcAft>
                <a:spcPts val="2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r>
              <a:rPr lang="en-AU" sz="2000" dirty="0">
                <a:solidFill>
                  <a:srgbClr val="000000"/>
                </a:solidFill>
                <a:effectLst/>
                <a:latin typeface="Calibri" panose="020F0502020204030204" pitchFamily="34" charset="0"/>
                <a:ea typeface="Calibri" panose="020F0502020204030204" pitchFamily="34" charset="0"/>
              </a:rPr>
              <a:t>As a full-time position, the president has the capacity to dedicate significant time and energy to the role. This enhances the leadership presence within ANUSA, allowing the president to be more engaged with student issues, more accessible to the student body, and deeply involved in the daily operations of the organisation.</a:t>
            </a:r>
          </a:p>
        </p:txBody>
      </p:sp>
    </p:spTree>
    <p:extLst>
      <p:ext uri="{BB962C8B-B14F-4D97-AF65-F5344CB8AC3E}">
        <p14:creationId xmlns:p14="http://schemas.microsoft.com/office/powerpoint/2010/main" val="2156040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9DE-E2D4-4787-91EB-3F7526DB748B}"/>
              </a:ext>
            </a:extLst>
          </p:cNvPr>
          <p:cNvSpPr>
            <a:spLocks noGrp="1"/>
          </p:cNvSpPr>
          <p:nvPr>
            <p:ph type="title"/>
          </p:nvPr>
        </p:nvSpPr>
        <p:spPr>
          <a:xfrm>
            <a:off x="414068" y="702157"/>
            <a:ext cx="11196740" cy="333014"/>
          </a:xfrm>
        </p:spPr>
        <p:txBody>
          <a:bodyPr>
            <a:normAutofit fontScale="90000"/>
          </a:bodyPr>
          <a:lstStyle/>
          <a:p>
            <a:r>
              <a:rPr lang="en-AU" dirty="0"/>
              <a:t>LEADERSHIP ROLES</a:t>
            </a:r>
          </a:p>
        </p:txBody>
      </p:sp>
      <p:sp>
        <p:nvSpPr>
          <p:cNvPr id="3" name="Content Placeholder 2">
            <a:extLst>
              <a:ext uri="{FF2B5EF4-FFF2-40B4-BE49-F238E27FC236}">
                <a16:creationId xmlns:a16="http://schemas.microsoft.com/office/drawing/2014/main" id="{7B50C504-06A5-45B3-8DC9-B50E70D710EA}"/>
              </a:ext>
            </a:extLst>
          </p:cNvPr>
          <p:cNvSpPr>
            <a:spLocks noGrp="1"/>
          </p:cNvSpPr>
          <p:nvPr>
            <p:ph idx="1"/>
          </p:nvPr>
        </p:nvSpPr>
        <p:spPr>
          <a:xfrm>
            <a:off x="146650" y="1325461"/>
            <a:ext cx="11464158" cy="5226341"/>
          </a:xfrm>
        </p:spPr>
        <p:txBody>
          <a:bodyPr>
            <a:normAutofit/>
          </a:bodyPr>
          <a:lstStyle/>
          <a:p>
            <a:pPr marL="342900" lvl="0" indent="-342900">
              <a:lnSpc>
                <a:spcPct val="107000"/>
              </a:lnSpc>
              <a:spcAft>
                <a:spcPts val="800"/>
              </a:spcAft>
              <a:buFont typeface="Wingdings" panose="05000000000000000000" pitchFamily="2"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B11FA428-9EC4-90C1-C219-21CF283EF0A7}"/>
              </a:ext>
            </a:extLst>
          </p:cNvPr>
          <p:cNvSpPr txBox="1"/>
          <p:nvPr/>
        </p:nvSpPr>
        <p:spPr>
          <a:xfrm>
            <a:off x="0" y="1035171"/>
            <a:ext cx="11369615" cy="6389313"/>
          </a:xfrm>
          <a:prstGeom prst="rect">
            <a:avLst/>
          </a:prstGeom>
          <a:noFill/>
        </p:spPr>
        <p:txBody>
          <a:bodyPr wrap="square">
            <a:spAutoFit/>
          </a:bodyPr>
          <a:lstStyle/>
          <a:p>
            <a:pPr marL="742950" marR="1270" indent="-285750">
              <a:lnSpc>
                <a:spcPct val="103000"/>
              </a:lnSpc>
              <a:spcAft>
                <a:spcPts val="2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r>
              <a:rPr lang="en-AU" sz="2000" dirty="0">
                <a:solidFill>
                  <a:srgbClr val="000000"/>
                </a:solidFill>
                <a:effectLst/>
                <a:latin typeface="Calibri" panose="020F0502020204030204" pitchFamily="34" charset="0"/>
                <a:ea typeface="Calibri" panose="020F0502020204030204" pitchFamily="34" charset="0"/>
              </a:rPr>
              <a:t>It is also important that ANUSA acknowledge and manage the risks inherent with the combination of these roles. </a:t>
            </a:r>
          </a:p>
          <a:p>
            <a:pPr marL="457200" marR="1270">
              <a:lnSpc>
                <a:spcPct val="103000"/>
              </a:lnSpc>
              <a:spcAft>
                <a:spcPts val="20"/>
              </a:spcAft>
            </a:pPr>
            <a:endParaRPr lang="en-AU" sz="2000" dirty="0">
              <a:solidFill>
                <a:srgbClr val="000000"/>
              </a:solidFill>
              <a:effectLst/>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r>
              <a:rPr lang="en-AU" sz="2000" dirty="0">
                <a:solidFill>
                  <a:srgbClr val="000000"/>
                </a:solidFill>
                <a:effectLst/>
                <a:latin typeface="Calibri" panose="020F0502020204030204" pitchFamily="34" charset="0"/>
                <a:ea typeface="Calibri" panose="020F0502020204030204" pitchFamily="34" charset="0"/>
              </a:rPr>
              <a:t>The president must balance the governance oversight typically provided by the chair of a governing board with the executive actions required of a CEO, which can create situations where the President is effectively overseeing their own performance.</a:t>
            </a:r>
          </a:p>
          <a:p>
            <a:pPr marL="457200">
              <a:lnSpc>
                <a:spcPct val="103000"/>
              </a:lnSpc>
              <a:spcAft>
                <a:spcPts val="20"/>
              </a:spcAft>
            </a:pPr>
            <a:endParaRPr lang="en-AU" sz="2000" kern="100" dirty="0">
              <a:solidFill>
                <a:srgbClr val="000000"/>
              </a:solidFill>
              <a:effectLst/>
              <a:latin typeface="Calibri" panose="020F0502020204030204" pitchFamily="34" charset="0"/>
              <a:ea typeface="Calibri" panose="020F0502020204030204" pitchFamily="34" charset="0"/>
            </a:endParaRPr>
          </a:p>
          <a:p>
            <a:pPr marL="742950" indent="-285750">
              <a:lnSpc>
                <a:spcPct val="103000"/>
              </a:lnSpc>
              <a:spcAft>
                <a:spcPts val="20"/>
              </a:spcAft>
              <a:buFont typeface="Arial" panose="020B0604020202020204" pitchFamily="34" charset="0"/>
              <a:buChar char="•"/>
            </a:pPr>
            <a:r>
              <a:rPr lang="en-AU" sz="2000" kern="100" dirty="0">
                <a:solidFill>
                  <a:srgbClr val="000000"/>
                </a:solidFill>
                <a:latin typeface="Calibri" panose="020F0502020204030204" pitchFamily="34" charset="0"/>
                <a:ea typeface="Calibri" panose="020F0502020204030204" pitchFamily="34" charset="0"/>
              </a:rPr>
              <a:t>Feedback to the review also highlighted that </a:t>
            </a:r>
            <a:r>
              <a:rPr lang="en-AU" sz="2000" kern="100" dirty="0">
                <a:solidFill>
                  <a:srgbClr val="000000"/>
                </a:solidFill>
                <a:effectLst/>
                <a:latin typeface="Calibri" panose="020F0502020204030204" pitchFamily="34" charset="0"/>
                <a:ea typeface="Calibri" panose="020F0502020204030204" pitchFamily="34" charset="0"/>
              </a:rPr>
              <a:t>the president needs to carefully balance their responsibilities as both chair and CEO. </a:t>
            </a:r>
          </a:p>
          <a:p>
            <a:pPr marL="742950" indent="-285750">
              <a:lnSpc>
                <a:spcPct val="103000"/>
              </a:lnSpc>
              <a:spcAft>
                <a:spcPts val="20"/>
              </a:spcAft>
              <a:buFont typeface="Arial" panose="020B0604020202020204" pitchFamily="34" charset="0"/>
              <a:buChar char="•"/>
            </a:pPr>
            <a:endParaRPr lang="en-AU" sz="2000" kern="100" dirty="0">
              <a:solidFill>
                <a:srgbClr val="000000"/>
              </a:solidFill>
              <a:effectLst/>
              <a:latin typeface="Calibri" panose="020F0502020204030204" pitchFamily="34" charset="0"/>
              <a:ea typeface="Calibri" panose="020F0502020204030204" pitchFamily="34" charset="0"/>
            </a:endParaRPr>
          </a:p>
          <a:p>
            <a:pPr marL="742950" indent="-285750">
              <a:lnSpc>
                <a:spcPct val="103000"/>
              </a:lnSpc>
              <a:spcAft>
                <a:spcPts val="20"/>
              </a:spcAft>
              <a:buFont typeface="Arial" panose="020B0604020202020204" pitchFamily="34" charset="0"/>
              <a:buChar char="•"/>
            </a:pPr>
            <a:r>
              <a:rPr lang="en-AU" sz="2000" kern="100" dirty="0">
                <a:solidFill>
                  <a:srgbClr val="000000"/>
                </a:solidFill>
                <a:latin typeface="Calibri" panose="020F0502020204030204" pitchFamily="34" charset="0"/>
                <a:ea typeface="Calibri" panose="020F0502020204030204" pitchFamily="34" charset="0"/>
              </a:rPr>
              <a:t>To </a:t>
            </a:r>
            <a:r>
              <a:rPr lang="en-AU" sz="2000" kern="100" dirty="0">
                <a:solidFill>
                  <a:srgbClr val="000000"/>
                </a:solidFill>
                <a:effectLst/>
                <a:latin typeface="Calibri" panose="020F0502020204030204" pitchFamily="34" charset="0"/>
                <a:ea typeface="Calibri" panose="020F0502020204030204" pitchFamily="34" charset="0"/>
              </a:rPr>
              <a:t>effectively represent ANUSA as an inclusive organisation for all students, the president needs to be </a:t>
            </a:r>
            <a:r>
              <a:rPr lang="en-AU" sz="2000" kern="100" dirty="0">
                <a:solidFill>
                  <a:srgbClr val="000000"/>
                </a:solidFill>
                <a:latin typeface="Calibri" panose="020F0502020204030204" pitchFamily="34" charset="0"/>
                <a:ea typeface="Calibri" panose="020F0502020204030204" pitchFamily="34" charset="0"/>
              </a:rPr>
              <a:t>cautious about </a:t>
            </a:r>
            <a:r>
              <a:rPr lang="en-AU" sz="2000" kern="100" dirty="0">
                <a:solidFill>
                  <a:srgbClr val="000000"/>
                </a:solidFill>
                <a:effectLst/>
                <a:latin typeface="Calibri" panose="020F0502020204030204" pitchFamily="34" charset="0"/>
                <a:ea typeface="Calibri" panose="020F0502020204030204" pitchFamily="34" charset="0"/>
              </a:rPr>
              <a:t>becoming too involved in divisive political campaigns, as this can compromise ANUSA being, </a:t>
            </a:r>
            <a:r>
              <a:rPr lang="en-AU" sz="2000" kern="100" dirty="0">
                <a:solidFill>
                  <a:srgbClr val="000000"/>
                </a:solidFill>
                <a:latin typeface="Calibri" panose="020F0502020204030204" pitchFamily="34" charset="0"/>
                <a:ea typeface="Calibri" panose="020F0502020204030204" pitchFamily="34" charset="0"/>
              </a:rPr>
              <a:t>and being </a:t>
            </a:r>
            <a:r>
              <a:rPr lang="en-AU" sz="2000" kern="100" dirty="0">
                <a:solidFill>
                  <a:srgbClr val="000000"/>
                </a:solidFill>
                <a:effectLst/>
                <a:latin typeface="Calibri" panose="020F0502020204030204" pitchFamily="34" charset="0"/>
                <a:ea typeface="Calibri" panose="020F0502020204030204" pitchFamily="34" charset="0"/>
              </a:rPr>
              <a:t>seen to be, an organisation that is open to, and supports </a:t>
            </a:r>
            <a:r>
              <a:rPr lang="en-AU" sz="2000" u="sng" kern="100" dirty="0">
                <a:solidFill>
                  <a:srgbClr val="000000"/>
                </a:solidFill>
                <a:effectLst/>
                <a:latin typeface="Calibri" panose="020F0502020204030204" pitchFamily="34" charset="0"/>
                <a:ea typeface="Calibri" panose="020F0502020204030204" pitchFamily="34" charset="0"/>
              </a:rPr>
              <a:t>all</a:t>
            </a:r>
            <a:r>
              <a:rPr lang="en-AU" sz="2000" kern="100" dirty="0">
                <a:solidFill>
                  <a:srgbClr val="000000"/>
                </a:solidFill>
                <a:effectLst/>
                <a:latin typeface="Calibri" panose="020F0502020204030204" pitchFamily="34" charset="0"/>
                <a:ea typeface="Calibri" panose="020F0502020204030204" pitchFamily="34" charset="0"/>
              </a:rPr>
              <a:t> ANU students.</a:t>
            </a:r>
          </a:p>
          <a:p>
            <a:pPr marL="742950" indent="-285750">
              <a:lnSpc>
                <a:spcPct val="103000"/>
              </a:lnSpc>
              <a:spcAft>
                <a:spcPts val="20"/>
              </a:spcAft>
              <a:buFont typeface="Arial" panose="020B0604020202020204" pitchFamily="34" charset="0"/>
              <a:buChar char="•"/>
            </a:pPr>
            <a:endParaRPr lang="en-AU" sz="2000" kern="100" dirty="0">
              <a:solidFill>
                <a:srgbClr val="000000"/>
              </a:solidFill>
              <a:effectLst/>
              <a:latin typeface="Calibri" panose="020F0502020204030204" pitchFamily="34" charset="0"/>
              <a:ea typeface="Calibri" panose="020F0502020204030204" pitchFamily="34" charset="0"/>
            </a:endParaRPr>
          </a:p>
          <a:p>
            <a:pPr marL="74295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Overall, review participants strongly supported retaining the combined role for the president, and overall, they viewed the performance of both the current and immediate past presidents positively. </a:t>
            </a:r>
          </a:p>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endParaRPr lang="en-AU" sz="2000" kern="100" dirty="0">
              <a:solidFill>
                <a:srgbClr val="000000"/>
              </a:solidFill>
              <a:effectLst/>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endParaRPr lang="en-AU"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54808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9DE-E2D4-4787-91EB-3F7526DB748B}"/>
              </a:ext>
            </a:extLst>
          </p:cNvPr>
          <p:cNvSpPr>
            <a:spLocks noGrp="1"/>
          </p:cNvSpPr>
          <p:nvPr>
            <p:ph type="title"/>
          </p:nvPr>
        </p:nvSpPr>
        <p:spPr>
          <a:xfrm>
            <a:off x="414068" y="702157"/>
            <a:ext cx="11196740" cy="333014"/>
          </a:xfrm>
        </p:spPr>
        <p:txBody>
          <a:bodyPr>
            <a:normAutofit fontScale="90000"/>
          </a:bodyPr>
          <a:lstStyle/>
          <a:p>
            <a:r>
              <a:rPr lang="en-AU" dirty="0"/>
              <a:t>LEADERSHIP ROLES</a:t>
            </a:r>
          </a:p>
        </p:txBody>
      </p:sp>
      <p:sp>
        <p:nvSpPr>
          <p:cNvPr id="3" name="Content Placeholder 2">
            <a:extLst>
              <a:ext uri="{FF2B5EF4-FFF2-40B4-BE49-F238E27FC236}">
                <a16:creationId xmlns:a16="http://schemas.microsoft.com/office/drawing/2014/main" id="{7B50C504-06A5-45B3-8DC9-B50E70D710EA}"/>
              </a:ext>
            </a:extLst>
          </p:cNvPr>
          <p:cNvSpPr>
            <a:spLocks noGrp="1"/>
          </p:cNvSpPr>
          <p:nvPr>
            <p:ph idx="1"/>
          </p:nvPr>
        </p:nvSpPr>
        <p:spPr>
          <a:xfrm>
            <a:off x="146650" y="1325461"/>
            <a:ext cx="11464158" cy="5226341"/>
          </a:xfrm>
        </p:spPr>
        <p:txBody>
          <a:bodyPr>
            <a:normAutofit/>
          </a:bodyPr>
          <a:lstStyle/>
          <a:p>
            <a:pPr marL="342900" lvl="0" indent="-342900">
              <a:lnSpc>
                <a:spcPct val="107000"/>
              </a:lnSpc>
              <a:spcAft>
                <a:spcPts val="800"/>
              </a:spcAft>
              <a:buFont typeface="Wingdings" panose="05000000000000000000" pitchFamily="2"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B11FA428-9EC4-90C1-C219-21CF283EF0A7}"/>
              </a:ext>
            </a:extLst>
          </p:cNvPr>
          <p:cNvSpPr txBox="1"/>
          <p:nvPr/>
        </p:nvSpPr>
        <p:spPr>
          <a:xfrm>
            <a:off x="0" y="1035171"/>
            <a:ext cx="11369615" cy="6008953"/>
          </a:xfrm>
          <a:prstGeom prst="rect">
            <a:avLst/>
          </a:prstGeom>
          <a:noFill/>
        </p:spPr>
        <p:txBody>
          <a:bodyPr wrap="square">
            <a:spAutoFit/>
          </a:bodyPr>
          <a:lstStyle/>
          <a:p>
            <a:pPr marL="742950" marR="1270" indent="-285750">
              <a:lnSpc>
                <a:spcPct val="103000"/>
              </a:lnSpc>
              <a:spcAft>
                <a:spcPts val="2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endParaRPr>
          </a:p>
          <a:p>
            <a:pPr marL="463550" indent="-6350">
              <a:lnSpc>
                <a:spcPct val="103000"/>
              </a:lnSpc>
              <a:spcAft>
                <a:spcPts val="20"/>
              </a:spcAft>
            </a:pPr>
            <a:r>
              <a:rPr lang="en-AU" sz="1800" i="1" kern="100" dirty="0">
                <a:solidFill>
                  <a:srgbClr val="000000"/>
                </a:solidFill>
                <a:effectLst/>
                <a:latin typeface="Calibri" panose="020F0502020204030204" pitchFamily="34" charset="0"/>
                <a:ea typeface="Calibri" panose="020F0502020204030204" pitchFamily="34" charset="0"/>
              </a:rPr>
              <a:t> </a:t>
            </a:r>
            <a:endParaRPr lang="en-AU" sz="1800" kern="100" dirty="0">
              <a:solidFill>
                <a:srgbClr val="000000"/>
              </a:solidFill>
              <a:effectLst/>
              <a:latin typeface="Calibri" panose="020F0502020204030204" pitchFamily="34" charset="0"/>
              <a:ea typeface="Calibri" panose="020F0502020204030204" pitchFamily="34" charset="0"/>
            </a:endParaRPr>
          </a:p>
          <a:p>
            <a:pPr marL="74295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The constitution states that the ANUSA treasurer must oversee financial affairs, arrange audits, prepare and present financial reports, assist representatives with financial organisation, and manage sponsorships.  </a:t>
            </a:r>
          </a:p>
          <a:p>
            <a:pPr marL="463550" indent="-6350">
              <a:lnSpc>
                <a:spcPct val="103000"/>
              </a:lnSpc>
              <a:spcAft>
                <a:spcPts val="20"/>
              </a:spcAft>
            </a:pPr>
            <a:endParaRPr lang="en-AU" sz="2000" kern="100" dirty="0">
              <a:solidFill>
                <a:srgbClr val="000000"/>
              </a:solidFill>
              <a:effectLst/>
              <a:latin typeface="Calibri" panose="020F0502020204030204" pitchFamily="34" charset="0"/>
              <a:ea typeface="Calibri" panose="020F0502020204030204" pitchFamily="34" charset="0"/>
            </a:endParaRPr>
          </a:p>
          <a:p>
            <a:pPr marL="74295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Being treasurer of a not-for-profit organisation is a great responsibility and undertaking this role could be a challenge for many students. </a:t>
            </a:r>
          </a:p>
          <a:p>
            <a:pPr marL="742950" indent="-285750">
              <a:lnSpc>
                <a:spcPct val="103000"/>
              </a:lnSpc>
              <a:spcAft>
                <a:spcPts val="2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endParaRPr>
          </a:p>
          <a:p>
            <a:pPr marL="742950" indent="-285750">
              <a:lnSpc>
                <a:spcPct val="103000"/>
              </a:lnSpc>
              <a:spcAft>
                <a:spcPts val="20"/>
              </a:spcAft>
              <a:buFont typeface="Arial" panose="020B0604020202020204" pitchFamily="34" charset="0"/>
              <a:buChar char="•"/>
            </a:pPr>
            <a:r>
              <a:rPr lang="en-AU" sz="2000" kern="100" dirty="0">
                <a:solidFill>
                  <a:srgbClr val="000000"/>
                </a:solidFill>
                <a:latin typeface="Calibri" panose="020F0502020204030204" pitchFamily="34" charset="0"/>
                <a:ea typeface="Calibri" panose="020F0502020204030204" pitchFamily="34" charset="0"/>
              </a:rPr>
              <a:t>To </a:t>
            </a:r>
            <a:r>
              <a:rPr lang="en-AU" sz="2000" kern="100" dirty="0">
                <a:solidFill>
                  <a:srgbClr val="000000"/>
                </a:solidFill>
                <a:effectLst/>
                <a:latin typeface="Calibri" panose="020F0502020204030204" pitchFamily="34" charset="0"/>
                <a:ea typeface="Calibri" panose="020F0502020204030204" pitchFamily="34" charset="0"/>
              </a:rPr>
              <a:t>make the role more manageable for students, ANUSA could delineate more clearly in a position description, the treasurer's strategic responsibilities from the operational tasks handled by the financial controller. </a:t>
            </a:r>
          </a:p>
          <a:p>
            <a:pPr marL="742950" indent="-285750">
              <a:lnSpc>
                <a:spcPct val="103000"/>
              </a:lnSpc>
              <a:spcAft>
                <a:spcPts val="2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endParaRPr>
          </a:p>
          <a:p>
            <a:pPr marL="74295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The treasurer could focus on high-level financial oversight, policy-making, and strategic decision-making, while the professional staff member handles detailed financial management. </a:t>
            </a:r>
          </a:p>
          <a:p>
            <a:pPr marL="742950" indent="-285750">
              <a:lnSpc>
                <a:spcPct val="103000"/>
              </a:lnSpc>
              <a:spcAft>
                <a:spcPts val="20"/>
              </a:spcAft>
              <a:buFont typeface="Arial" panose="020B0604020202020204" pitchFamily="34" charset="0"/>
              <a:buChar char="•"/>
            </a:pPr>
            <a:endParaRPr lang="en-AU" kern="100" dirty="0">
              <a:solidFill>
                <a:srgbClr val="000000"/>
              </a:solidFill>
              <a:latin typeface="Calibri" panose="020F0502020204030204" pitchFamily="34" charset="0"/>
              <a:ea typeface="Calibri" panose="020F0502020204030204" pitchFamily="34" charset="0"/>
            </a:endParaRPr>
          </a:p>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endParaRPr lang="en-AU" sz="2000" kern="100" dirty="0">
              <a:solidFill>
                <a:srgbClr val="000000"/>
              </a:solidFill>
              <a:effectLst/>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endParaRPr lang="en-AU"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80327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9DE-E2D4-4787-91EB-3F7526DB748B}"/>
              </a:ext>
            </a:extLst>
          </p:cNvPr>
          <p:cNvSpPr>
            <a:spLocks noGrp="1"/>
          </p:cNvSpPr>
          <p:nvPr>
            <p:ph type="title"/>
          </p:nvPr>
        </p:nvSpPr>
        <p:spPr>
          <a:xfrm>
            <a:off x="414068" y="702157"/>
            <a:ext cx="11196740" cy="333014"/>
          </a:xfrm>
        </p:spPr>
        <p:txBody>
          <a:bodyPr>
            <a:normAutofit fontScale="90000"/>
          </a:bodyPr>
          <a:lstStyle/>
          <a:p>
            <a:r>
              <a:rPr lang="en-AU" dirty="0"/>
              <a:t>LEADERSHIP ROLES</a:t>
            </a:r>
          </a:p>
        </p:txBody>
      </p:sp>
      <p:sp>
        <p:nvSpPr>
          <p:cNvPr id="3" name="Content Placeholder 2">
            <a:extLst>
              <a:ext uri="{FF2B5EF4-FFF2-40B4-BE49-F238E27FC236}">
                <a16:creationId xmlns:a16="http://schemas.microsoft.com/office/drawing/2014/main" id="{7B50C504-06A5-45B3-8DC9-B50E70D710EA}"/>
              </a:ext>
            </a:extLst>
          </p:cNvPr>
          <p:cNvSpPr>
            <a:spLocks noGrp="1"/>
          </p:cNvSpPr>
          <p:nvPr>
            <p:ph idx="1"/>
          </p:nvPr>
        </p:nvSpPr>
        <p:spPr>
          <a:xfrm>
            <a:off x="146650" y="1325461"/>
            <a:ext cx="11464158" cy="5226341"/>
          </a:xfrm>
        </p:spPr>
        <p:txBody>
          <a:bodyPr>
            <a:normAutofit/>
          </a:bodyPr>
          <a:lstStyle/>
          <a:p>
            <a:pPr marL="342900" lvl="0" indent="-342900">
              <a:lnSpc>
                <a:spcPct val="107000"/>
              </a:lnSpc>
              <a:spcAft>
                <a:spcPts val="800"/>
              </a:spcAft>
              <a:buFont typeface="Wingdings" panose="05000000000000000000" pitchFamily="2"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B11FA428-9EC4-90C1-C219-21CF283EF0A7}"/>
              </a:ext>
            </a:extLst>
          </p:cNvPr>
          <p:cNvSpPr txBox="1"/>
          <p:nvPr/>
        </p:nvSpPr>
        <p:spPr>
          <a:xfrm>
            <a:off x="0" y="1035171"/>
            <a:ext cx="11369615" cy="6388544"/>
          </a:xfrm>
          <a:prstGeom prst="rect">
            <a:avLst/>
          </a:prstGeom>
          <a:noFill/>
        </p:spPr>
        <p:txBody>
          <a:bodyPr wrap="square">
            <a:spAutoFit/>
          </a:bodyPr>
          <a:lstStyle/>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74295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Many interviewees raised concerns regarding the roles of the welfare officer and education officer. </a:t>
            </a:r>
          </a:p>
          <a:p>
            <a:pPr marL="742950" indent="-285750">
              <a:lnSpc>
                <a:spcPct val="103000"/>
              </a:lnSpc>
              <a:spcAft>
                <a:spcPts val="2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endParaRPr>
          </a:p>
          <a:p>
            <a:pPr marL="742950" indent="-285750">
              <a:lnSpc>
                <a:spcPct val="103000"/>
              </a:lnSpc>
              <a:spcAft>
                <a:spcPts val="20"/>
              </a:spcAft>
              <a:buFont typeface="Arial" panose="020B0604020202020204" pitchFamily="34" charset="0"/>
              <a:buChar char="•"/>
            </a:pPr>
            <a:r>
              <a:rPr lang="en-AU"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was widely perceived that there had been too much focus on pro-Palestine campaigning over recent months, taking away from core education advocacy and student welfare issues. </a:t>
            </a:r>
          </a:p>
          <a:p>
            <a:pPr marL="457200">
              <a:lnSpc>
                <a:spcPct val="103000"/>
              </a:lnSpc>
              <a:spcAft>
                <a:spcPts val="20"/>
              </a:spcAft>
            </a:pPr>
            <a:endParaRPr lang="en-AU" sz="2000" kern="100" dirty="0">
              <a:solidFill>
                <a:srgbClr val="000000"/>
              </a:solidFill>
              <a:latin typeface="Calibri" panose="020F0502020204030204" pitchFamily="34" charset="0"/>
              <a:ea typeface="Calibri" panose="020F0502020204030204" pitchFamily="34" charset="0"/>
            </a:endParaRPr>
          </a:p>
          <a:p>
            <a:pPr marL="742950" indent="-28575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Additionally, there were observations that the responsibilities of the two roles were not clearly distinct, leading to both officers frequently engaging in similar activities.</a:t>
            </a:r>
          </a:p>
          <a:p>
            <a:pPr marL="463550" indent="-63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rPr>
              <a:t> </a:t>
            </a:r>
          </a:p>
          <a:p>
            <a:pPr marL="742950" indent="-285750">
              <a:lnSpc>
                <a:spcPct val="103000"/>
              </a:lnSpc>
              <a:spcAft>
                <a:spcPts val="20"/>
              </a:spcAft>
              <a:buFont typeface="Arial" panose="020B0604020202020204" pitchFamily="34" charset="0"/>
              <a:buChar char="•"/>
            </a:pPr>
            <a:r>
              <a:rPr lang="en-AU" sz="2000" kern="100" dirty="0">
                <a:solidFill>
                  <a:srgbClr val="000000"/>
                </a:solidFill>
                <a:latin typeface="Calibri" panose="020F0502020204030204" pitchFamily="34" charset="0"/>
                <a:ea typeface="Calibri" panose="020F0502020204030204" pitchFamily="34" charset="0"/>
              </a:rPr>
              <a:t>W</a:t>
            </a:r>
            <a:r>
              <a:rPr lang="en-AU" sz="2000" kern="100" dirty="0">
                <a:solidFill>
                  <a:srgbClr val="000000"/>
                </a:solidFill>
                <a:effectLst/>
                <a:latin typeface="Calibri" panose="020F0502020204030204" pitchFamily="34" charset="0"/>
                <a:ea typeface="Calibri" panose="020F0502020204030204" pitchFamily="34" charset="0"/>
              </a:rPr>
              <a:t>ithout clear delineation of roles and responsibilities, it becomes difficult to hold student representatives accountable for their performance in their roles.</a:t>
            </a:r>
          </a:p>
          <a:p>
            <a:pPr lvl="2">
              <a:lnSpc>
                <a:spcPct val="103000"/>
              </a:lnSpc>
              <a:spcAft>
                <a:spcPts val="20"/>
              </a:spcAft>
              <a:tabLst>
                <a:tab pos="228600" algn="l"/>
                <a:tab pos="457200" algn="l"/>
              </a:tabLst>
            </a:pPr>
            <a:endParaRPr lang="en-AU" sz="2000" kern="100" dirty="0">
              <a:solidFill>
                <a:srgbClr val="000000"/>
              </a:solidFill>
              <a:latin typeface="Calibri" panose="020F0502020204030204" pitchFamily="34" charset="0"/>
              <a:ea typeface="Calibri" panose="020F0502020204030204" pitchFamily="34" charset="0"/>
            </a:endParaRPr>
          </a:p>
          <a:p>
            <a:pPr marL="742950" lvl="1" indent="-285750">
              <a:lnSpc>
                <a:spcPct val="103000"/>
              </a:lnSpc>
              <a:spcAft>
                <a:spcPts val="20"/>
              </a:spcAft>
              <a:buFont typeface="Arial" panose="020B0604020202020204" pitchFamily="34" charset="0"/>
              <a:buChar char="•"/>
              <a:tabLst>
                <a:tab pos="228600" algn="l"/>
                <a:tab pos="457200" algn="l"/>
              </a:tabLst>
            </a:pPr>
            <a:r>
              <a:rPr lang="en-AU" sz="2000" kern="100" dirty="0">
                <a:solidFill>
                  <a:srgbClr val="000000"/>
                </a:solidFill>
                <a:latin typeface="Calibri" panose="020F0502020204030204" pitchFamily="34" charset="0"/>
                <a:ea typeface="Calibri" panose="020F0502020204030204" pitchFamily="34" charset="0"/>
              </a:rPr>
              <a:t>T</a:t>
            </a:r>
            <a:r>
              <a:rPr lang="en-AU" sz="2000" kern="100" dirty="0">
                <a:solidFill>
                  <a:srgbClr val="000000"/>
                </a:solidFill>
                <a:effectLst/>
                <a:latin typeface="Calibri" panose="020F0502020204030204" pitchFamily="34" charset="0"/>
                <a:ea typeface="Calibri" panose="020F0502020204030204" pitchFamily="34" charset="0"/>
              </a:rPr>
              <a:t>he absence of well-defined roles and responsibilities creates confusion and inefficiency - clear position descriptions are essential to ensure that each officer understands their specific duties and priorities.</a:t>
            </a:r>
          </a:p>
          <a:p>
            <a:pPr marL="463550" indent="-6350">
              <a:lnSpc>
                <a:spcPct val="107000"/>
              </a:lnSpc>
              <a:spcAft>
                <a:spcPts val="800"/>
              </a:spcAft>
            </a:pPr>
            <a:br>
              <a:rPr lang="en-AU" sz="2000" dirty="0">
                <a:effectLst/>
              </a:rPr>
            </a:br>
            <a:r>
              <a:rPr lang="en-AU" sz="1800" kern="100" dirty="0">
                <a:solidFill>
                  <a:srgbClr val="000000"/>
                </a:solidFill>
                <a:effectLst/>
                <a:latin typeface="Calibri" panose="020F0502020204030204" pitchFamily="34" charset="0"/>
                <a:ea typeface="Calibri" panose="020F0502020204030204" pitchFamily="34" charset="0"/>
              </a:rPr>
              <a:t> </a:t>
            </a:r>
          </a:p>
          <a:p>
            <a:pPr marL="228600" indent="-6350">
              <a:lnSpc>
                <a:spcPct val="103000"/>
              </a:lnSpc>
              <a:spcAft>
                <a:spcPts val="20"/>
              </a:spcAft>
              <a:tabLst>
                <a:tab pos="457200" algn="l"/>
              </a:tabLst>
            </a:pPr>
            <a:r>
              <a:rPr lang="en-AU" sz="1800" kern="100" dirty="0">
                <a:solidFill>
                  <a:srgbClr val="000000"/>
                </a:solidFill>
                <a:effectLst/>
                <a:latin typeface="Calibri" panose="020F0502020204030204" pitchFamily="34" charset="0"/>
                <a:ea typeface="Calibri" panose="020F0502020204030204" pitchFamily="34" charset="0"/>
              </a:rPr>
              <a:t> </a:t>
            </a:r>
          </a:p>
          <a:p>
            <a:pPr marL="742950" marR="1270" indent="-285750">
              <a:lnSpc>
                <a:spcPct val="103000"/>
              </a:lnSpc>
              <a:spcAft>
                <a:spcPts val="20"/>
              </a:spcAft>
              <a:buFont typeface="Arial" panose="020B0604020202020204" pitchFamily="34" charset="0"/>
              <a:buChar char="•"/>
            </a:pPr>
            <a:endParaRPr lang="en-AU" sz="2000" kern="100" dirty="0">
              <a:solidFill>
                <a:srgbClr val="000000"/>
              </a:solidFill>
              <a:effectLst/>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endParaRPr lang="en-AU"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20479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9DE-E2D4-4787-91EB-3F7526DB748B}"/>
              </a:ext>
            </a:extLst>
          </p:cNvPr>
          <p:cNvSpPr>
            <a:spLocks noGrp="1"/>
          </p:cNvSpPr>
          <p:nvPr>
            <p:ph type="title"/>
          </p:nvPr>
        </p:nvSpPr>
        <p:spPr>
          <a:xfrm>
            <a:off x="414068" y="702157"/>
            <a:ext cx="11196740" cy="333014"/>
          </a:xfrm>
        </p:spPr>
        <p:txBody>
          <a:bodyPr>
            <a:normAutofit fontScale="90000"/>
          </a:bodyPr>
          <a:lstStyle/>
          <a:p>
            <a:r>
              <a:rPr lang="en-AU" dirty="0"/>
              <a:t>LEADERSHIP ROLES</a:t>
            </a:r>
          </a:p>
        </p:txBody>
      </p:sp>
      <p:sp>
        <p:nvSpPr>
          <p:cNvPr id="3" name="Content Placeholder 2">
            <a:extLst>
              <a:ext uri="{FF2B5EF4-FFF2-40B4-BE49-F238E27FC236}">
                <a16:creationId xmlns:a16="http://schemas.microsoft.com/office/drawing/2014/main" id="{7B50C504-06A5-45B3-8DC9-B50E70D710EA}"/>
              </a:ext>
            </a:extLst>
          </p:cNvPr>
          <p:cNvSpPr>
            <a:spLocks noGrp="1"/>
          </p:cNvSpPr>
          <p:nvPr>
            <p:ph idx="1"/>
          </p:nvPr>
        </p:nvSpPr>
        <p:spPr>
          <a:xfrm>
            <a:off x="146650" y="1325461"/>
            <a:ext cx="11464158" cy="5226341"/>
          </a:xfrm>
        </p:spPr>
        <p:txBody>
          <a:bodyPr>
            <a:normAutofit/>
          </a:bodyPr>
          <a:lstStyle/>
          <a:p>
            <a:pPr marL="342900" lvl="0" indent="-342900">
              <a:lnSpc>
                <a:spcPct val="107000"/>
              </a:lnSpc>
              <a:spcAft>
                <a:spcPts val="800"/>
              </a:spcAft>
              <a:buFont typeface="Wingdings" panose="05000000000000000000" pitchFamily="2"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B11FA428-9EC4-90C1-C219-21CF283EF0A7}"/>
              </a:ext>
            </a:extLst>
          </p:cNvPr>
          <p:cNvSpPr txBox="1"/>
          <p:nvPr/>
        </p:nvSpPr>
        <p:spPr>
          <a:xfrm>
            <a:off x="353682" y="1035171"/>
            <a:ext cx="11424249" cy="5755293"/>
          </a:xfrm>
          <a:prstGeom prst="rect">
            <a:avLst/>
          </a:prstGeom>
          <a:noFill/>
        </p:spPr>
        <p:txBody>
          <a:bodyPr wrap="square">
            <a:spAutoFit/>
          </a:bodyPr>
          <a:lstStyle/>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ANUSA has four college representatives for each of the seven academic colleges at ANU. Feedback noted these roles are highly specialised, and students with purely political ambitions often lack the skills and knowledge to perform effectively. </a:t>
            </a:r>
          </a:p>
          <a:p>
            <a:pPr marL="342900" lvl="0" indent="-342900">
              <a:lnSpc>
                <a:spcPct val="103000"/>
              </a:lnSpc>
              <a:spcAft>
                <a:spcPts val="20"/>
              </a:spcAft>
              <a:buFont typeface="Symbol" panose="05050102010706020507" pitchFamily="18" charset="2"/>
              <a:buChar char=""/>
            </a:pPr>
            <a:endParaRPr lang="en-AU"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Conversely, those interested in representing their academic college find the SRC's political environment off-putting.</a:t>
            </a:r>
            <a:endParaRPr lang="en-AU" sz="2000" kern="100" dirty="0">
              <a:solidFill>
                <a:srgbClr val="000000"/>
              </a:solidFill>
              <a:effectLst/>
              <a:latin typeface="Calibri" panose="020F0502020204030204" pitchFamily="34" charset="0"/>
              <a:ea typeface="Calibri" panose="020F0502020204030204" pitchFamily="34" charset="0"/>
            </a:endParaRPr>
          </a:p>
          <a:p>
            <a:pPr marL="234950" indent="-63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20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was broad support for removing college representatives from the SRC, reducing its size from 60 to 32 members. </a:t>
            </a:r>
          </a:p>
          <a:p>
            <a:pPr marL="342900" lvl="0" indent="-342900">
              <a:lnSpc>
                <a:spcPct val="103000"/>
              </a:lnSpc>
              <a:spcAft>
                <a:spcPts val="20"/>
              </a:spcAft>
              <a:buFont typeface="Symbol" panose="05050102010706020507" pitchFamily="18" charset="2"/>
              <a:buChar char=""/>
            </a:pPr>
            <a:endParaRPr lang="en-AU"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College representatives should remain part of the EDC, focusing on academic interests without political entanglement. </a:t>
            </a:r>
          </a:p>
          <a:p>
            <a:pPr marL="342900" lvl="0" indent="-342900">
              <a:lnSpc>
                <a:spcPct val="103000"/>
              </a:lnSpc>
              <a:spcAft>
                <a:spcPts val="20"/>
              </a:spcAft>
              <a:buFont typeface="Symbol" panose="05050102010706020507" pitchFamily="18" charset="2"/>
              <a:buChar char=""/>
            </a:pPr>
            <a:endParaRPr lang="en-AU"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change would provide an opportunity to review the EDC's terms of reference to ensure a clear purpose and effective access to the SRC and the executive.</a:t>
            </a:r>
            <a:endParaRPr lang="en-AU" sz="2000" kern="100" dirty="0">
              <a:solidFill>
                <a:srgbClr val="000000"/>
              </a:solidFill>
              <a:effectLst/>
              <a:latin typeface="Calibri" panose="020F0502020204030204" pitchFamily="34" charset="0"/>
              <a:ea typeface="Calibri" panose="020F0502020204030204" pitchFamily="34" charset="0"/>
            </a:endParaRPr>
          </a:p>
          <a:p>
            <a:pPr marL="234950" indent="-63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2000" kern="100" dirty="0">
              <a:solidFill>
                <a:srgbClr val="000000"/>
              </a:solidFill>
              <a:effectLst/>
              <a:latin typeface="Calibri" panose="020F0502020204030204" pitchFamily="34" charset="0"/>
              <a:ea typeface="Calibri" panose="020F0502020204030204" pitchFamily="34" charset="0"/>
            </a:endParaRPr>
          </a:p>
          <a:p>
            <a:pPr marL="742950" marR="1270" indent="-285750">
              <a:lnSpc>
                <a:spcPct val="103000"/>
              </a:lnSpc>
              <a:spcAft>
                <a:spcPts val="20"/>
              </a:spcAft>
              <a:buFont typeface="Arial" panose="020B0604020202020204" pitchFamily="34" charset="0"/>
              <a:buChar char="•"/>
            </a:pPr>
            <a:endParaRPr lang="en-AU"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3229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9DE-E2D4-4787-91EB-3F7526DB748B}"/>
              </a:ext>
            </a:extLst>
          </p:cNvPr>
          <p:cNvSpPr>
            <a:spLocks noGrp="1"/>
          </p:cNvSpPr>
          <p:nvPr>
            <p:ph type="title"/>
          </p:nvPr>
        </p:nvSpPr>
        <p:spPr>
          <a:xfrm>
            <a:off x="414068" y="702157"/>
            <a:ext cx="11196740" cy="333014"/>
          </a:xfrm>
        </p:spPr>
        <p:txBody>
          <a:bodyPr>
            <a:normAutofit fontScale="90000"/>
          </a:bodyPr>
          <a:lstStyle/>
          <a:p>
            <a:r>
              <a:rPr lang="en-AU" dirty="0"/>
              <a:t>LEADERSHIP ROLES</a:t>
            </a:r>
          </a:p>
        </p:txBody>
      </p:sp>
      <p:sp>
        <p:nvSpPr>
          <p:cNvPr id="3" name="Content Placeholder 2">
            <a:extLst>
              <a:ext uri="{FF2B5EF4-FFF2-40B4-BE49-F238E27FC236}">
                <a16:creationId xmlns:a16="http://schemas.microsoft.com/office/drawing/2014/main" id="{7B50C504-06A5-45B3-8DC9-B50E70D710EA}"/>
              </a:ext>
            </a:extLst>
          </p:cNvPr>
          <p:cNvSpPr>
            <a:spLocks noGrp="1"/>
          </p:cNvSpPr>
          <p:nvPr>
            <p:ph idx="1"/>
          </p:nvPr>
        </p:nvSpPr>
        <p:spPr>
          <a:xfrm>
            <a:off x="146650" y="1325461"/>
            <a:ext cx="11464158" cy="5226341"/>
          </a:xfrm>
        </p:spPr>
        <p:txBody>
          <a:bodyPr>
            <a:normAutofit/>
          </a:bodyPr>
          <a:lstStyle/>
          <a:p>
            <a:pPr marL="342900" lvl="0" indent="-342900">
              <a:lnSpc>
                <a:spcPct val="107000"/>
              </a:lnSpc>
              <a:spcAft>
                <a:spcPts val="800"/>
              </a:spcAft>
              <a:buFont typeface="Wingdings" panose="05000000000000000000" pitchFamily="2"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B11FA428-9EC4-90C1-C219-21CF283EF0A7}"/>
              </a:ext>
            </a:extLst>
          </p:cNvPr>
          <p:cNvSpPr txBox="1"/>
          <p:nvPr/>
        </p:nvSpPr>
        <p:spPr>
          <a:xfrm>
            <a:off x="353682" y="1035171"/>
            <a:ext cx="11424249" cy="5248488"/>
          </a:xfrm>
          <a:prstGeom prst="rect">
            <a:avLst/>
          </a:prstGeom>
          <a:noFill/>
        </p:spPr>
        <p:txBody>
          <a:bodyPr wrap="square">
            <a:spAutoFit/>
          </a:bodyPr>
          <a:lstStyle/>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Department officers manage policy and advocacy for seven key areas: BIPOC, Disabilities, Environment, Indigenous, International Students, Queer*, and Women. Each officer represents their constituency's interests, ensuring their voices are heard within the broader student community.</a:t>
            </a:r>
            <a:endParaRPr lang="en-AU" sz="1800" kern="100" dirty="0">
              <a:solidFill>
                <a:srgbClr val="000000"/>
              </a:solidFill>
              <a:effectLst/>
              <a:latin typeface="Calibri" panose="020F0502020204030204" pitchFamily="34" charset="0"/>
              <a:ea typeface="Calibri" panose="020F0502020204030204" pitchFamily="34" charset="0"/>
            </a:endParaRPr>
          </a:p>
          <a:p>
            <a:pPr marL="457200" indent="-63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18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inclusion of the environment officer raises questions about its fit within ANUSA's departmental structure, as it does not represent a historically marginalised constituency. </a:t>
            </a:r>
            <a:endParaRPr lang="en-AU" sz="1800"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18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constitution requires departments to develop their own individual constitutions and regulations, creating a perception that they are separate from ANUSA. </a:t>
            </a:r>
          </a:p>
          <a:p>
            <a:pPr marL="342900" lvl="0" indent="-342900">
              <a:lnSpc>
                <a:spcPct val="103000"/>
              </a:lnSpc>
              <a:spcAft>
                <a:spcPts val="20"/>
              </a:spcAft>
              <a:buFont typeface="Symbol" panose="05050102010706020507" pitchFamily="18" charset="2"/>
              <a:buChar char=""/>
            </a:pPr>
            <a:endParaRPr lang="en-AU"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leads to the false impression that departments operate as independent entities. However, the SRC and the Executive hold ultimate legal responsibility for the actions of department officers. </a:t>
            </a:r>
          </a:p>
          <a:p>
            <a:pPr marL="342900" lvl="0" indent="-342900">
              <a:lnSpc>
                <a:spcPct val="103000"/>
              </a:lnSpc>
              <a:spcAft>
                <a:spcPts val="20"/>
              </a:spcAft>
              <a:buFont typeface="Symbol" panose="05050102010706020507" pitchFamily="18" charset="2"/>
              <a:buChar char=""/>
            </a:pPr>
            <a:endParaRPr lang="en-AU"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arrangement creates significant governance risks for ANUSA, as it must manage the actions and decisions of these departments without clear alignment or oversight.</a:t>
            </a:r>
            <a:endParaRPr lang="en-AU" sz="1800"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1800" kern="100" dirty="0">
              <a:solidFill>
                <a:srgbClr val="000000"/>
              </a:solidFill>
              <a:effectLst/>
              <a:latin typeface="Calibri" panose="020F0502020204030204" pitchFamily="34" charset="0"/>
              <a:ea typeface="Calibri" panose="020F0502020204030204" pitchFamily="34" charset="0"/>
            </a:endParaRPr>
          </a:p>
          <a:p>
            <a:pPr marL="457200" marR="1270">
              <a:lnSpc>
                <a:spcPct val="103000"/>
              </a:lnSpc>
              <a:spcAft>
                <a:spcPts val="20"/>
              </a:spcAft>
            </a:pPr>
            <a:endParaRPr lang="en-AU"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9461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9DE-E2D4-4787-91EB-3F7526DB748B}"/>
              </a:ext>
            </a:extLst>
          </p:cNvPr>
          <p:cNvSpPr>
            <a:spLocks noGrp="1"/>
          </p:cNvSpPr>
          <p:nvPr>
            <p:ph type="title"/>
          </p:nvPr>
        </p:nvSpPr>
        <p:spPr>
          <a:xfrm>
            <a:off x="414068" y="702157"/>
            <a:ext cx="11196740" cy="333014"/>
          </a:xfrm>
        </p:spPr>
        <p:txBody>
          <a:bodyPr>
            <a:normAutofit fontScale="90000"/>
          </a:bodyPr>
          <a:lstStyle/>
          <a:p>
            <a:r>
              <a:rPr lang="en-AU" dirty="0"/>
              <a:t>LEADERSHIP ROLES</a:t>
            </a:r>
          </a:p>
        </p:txBody>
      </p:sp>
      <p:sp>
        <p:nvSpPr>
          <p:cNvPr id="3" name="Content Placeholder 2">
            <a:extLst>
              <a:ext uri="{FF2B5EF4-FFF2-40B4-BE49-F238E27FC236}">
                <a16:creationId xmlns:a16="http://schemas.microsoft.com/office/drawing/2014/main" id="{7B50C504-06A5-45B3-8DC9-B50E70D710EA}"/>
              </a:ext>
            </a:extLst>
          </p:cNvPr>
          <p:cNvSpPr>
            <a:spLocks noGrp="1"/>
          </p:cNvSpPr>
          <p:nvPr>
            <p:ph idx="1"/>
          </p:nvPr>
        </p:nvSpPr>
        <p:spPr>
          <a:xfrm>
            <a:off x="146650" y="1325461"/>
            <a:ext cx="11464158" cy="5226341"/>
          </a:xfrm>
        </p:spPr>
        <p:txBody>
          <a:bodyPr>
            <a:normAutofit/>
          </a:bodyPr>
          <a:lstStyle/>
          <a:p>
            <a:pPr marL="342900" lvl="0" indent="-342900">
              <a:lnSpc>
                <a:spcPct val="107000"/>
              </a:lnSpc>
              <a:spcAft>
                <a:spcPts val="800"/>
              </a:spcAft>
              <a:buFont typeface="Wingdings" panose="05000000000000000000" pitchFamily="2"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B11FA428-9EC4-90C1-C219-21CF283EF0A7}"/>
              </a:ext>
            </a:extLst>
          </p:cNvPr>
          <p:cNvSpPr txBox="1"/>
          <p:nvPr/>
        </p:nvSpPr>
        <p:spPr>
          <a:xfrm>
            <a:off x="353682" y="1035171"/>
            <a:ext cx="11424249" cy="4804264"/>
          </a:xfrm>
          <a:prstGeom prst="rect">
            <a:avLst/>
          </a:prstGeom>
          <a:noFill/>
        </p:spPr>
        <p:txBody>
          <a:bodyPr wrap="square">
            <a:spAutoFit/>
          </a:bodyPr>
          <a:lstStyle/>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endPar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General representatives play a valuable role in representing diverse student concerns and nurturing future leaders within ANUSA. </a:t>
            </a:r>
          </a:p>
          <a:p>
            <a:pPr marL="342900" lvl="0" indent="-342900">
              <a:lnSpc>
                <a:spcPct val="103000"/>
              </a:lnSpc>
              <a:spcAft>
                <a:spcPts val="20"/>
              </a:spcAft>
              <a:buFont typeface="Symbol" panose="05050102010706020507" pitchFamily="18" charset="2"/>
              <a:buChar char=""/>
            </a:pPr>
            <a:endParaRPr lang="en-AU"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review found that they are perceived as having the lowest status and lacking accountability.</a:t>
            </a:r>
            <a:endParaRPr lang="en-AU" sz="2000" kern="100" dirty="0">
              <a:solidFill>
                <a:srgbClr val="000000"/>
              </a:solidFill>
              <a:effectLst/>
              <a:latin typeface="Calibri" panose="020F0502020204030204" pitchFamily="34" charset="0"/>
              <a:ea typeface="Calibri" panose="020F0502020204030204" pitchFamily="34" charset="0"/>
            </a:endParaRPr>
          </a:p>
          <a:p>
            <a:pPr marL="228600" indent="-63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20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Despite initial dismissal of their role, student interviewees advocated for retaining gen reps due to their importance in providing diverse representation and fostering future leadership. </a:t>
            </a:r>
          </a:p>
          <a:p>
            <a:pPr marL="342900" lvl="0" indent="-342900">
              <a:lnSpc>
                <a:spcPct val="103000"/>
              </a:lnSpc>
              <a:spcAft>
                <a:spcPts val="20"/>
              </a:spcAft>
              <a:buFont typeface="Symbol" panose="05050102010706020507" pitchFamily="18" charset="2"/>
              <a:buChar char=""/>
            </a:pPr>
            <a:endParaRPr lang="en-AU"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ANUSA could enhance the role of gen reps by offering a small honorarium for attendance at SRC meetings, targeted training, development opportunities, and clear accountability mechanisms to prepare them for future leadership positions.</a:t>
            </a:r>
            <a:endParaRPr lang="en-AU" sz="2000"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2000" kern="100" dirty="0">
              <a:solidFill>
                <a:srgbClr val="000000"/>
              </a:solidFill>
              <a:effectLst/>
              <a:latin typeface="Calibri" panose="020F0502020204030204" pitchFamily="34" charset="0"/>
              <a:ea typeface="Calibri" panose="020F0502020204030204" pitchFamily="34" charset="0"/>
            </a:endParaRPr>
          </a:p>
          <a:p>
            <a:pPr marL="457200" marR="1270">
              <a:lnSpc>
                <a:spcPct val="103000"/>
              </a:lnSpc>
              <a:spcAft>
                <a:spcPts val="20"/>
              </a:spcAft>
            </a:pPr>
            <a:endParaRPr lang="en-AU"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7398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9DE-E2D4-4787-91EB-3F7526DB748B}"/>
              </a:ext>
            </a:extLst>
          </p:cNvPr>
          <p:cNvSpPr>
            <a:spLocks noGrp="1"/>
          </p:cNvSpPr>
          <p:nvPr>
            <p:ph type="title"/>
          </p:nvPr>
        </p:nvSpPr>
        <p:spPr>
          <a:xfrm>
            <a:off x="414068" y="702157"/>
            <a:ext cx="11196740" cy="333014"/>
          </a:xfrm>
        </p:spPr>
        <p:txBody>
          <a:bodyPr>
            <a:normAutofit fontScale="90000"/>
          </a:bodyPr>
          <a:lstStyle/>
          <a:p>
            <a:r>
              <a:rPr lang="en-AU" dirty="0"/>
              <a:t>LEADERSHIP ROLES</a:t>
            </a:r>
          </a:p>
        </p:txBody>
      </p:sp>
      <p:sp>
        <p:nvSpPr>
          <p:cNvPr id="3" name="Content Placeholder 2">
            <a:extLst>
              <a:ext uri="{FF2B5EF4-FFF2-40B4-BE49-F238E27FC236}">
                <a16:creationId xmlns:a16="http://schemas.microsoft.com/office/drawing/2014/main" id="{7B50C504-06A5-45B3-8DC9-B50E70D710EA}"/>
              </a:ext>
            </a:extLst>
          </p:cNvPr>
          <p:cNvSpPr>
            <a:spLocks noGrp="1"/>
          </p:cNvSpPr>
          <p:nvPr>
            <p:ph idx="1"/>
          </p:nvPr>
        </p:nvSpPr>
        <p:spPr>
          <a:xfrm>
            <a:off x="146650" y="1325461"/>
            <a:ext cx="11464158" cy="5226341"/>
          </a:xfrm>
        </p:spPr>
        <p:txBody>
          <a:bodyPr>
            <a:normAutofit/>
          </a:bodyPr>
          <a:lstStyle/>
          <a:p>
            <a:pPr marL="342900" lvl="0" indent="-342900">
              <a:lnSpc>
                <a:spcPct val="107000"/>
              </a:lnSpc>
              <a:spcAft>
                <a:spcPts val="800"/>
              </a:spcAft>
              <a:buFont typeface="Wingdings" panose="05000000000000000000" pitchFamily="2"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i="1" dirty="0"/>
          </a:p>
        </p:txBody>
      </p:sp>
      <p:sp>
        <p:nvSpPr>
          <p:cNvPr id="5" name="TextBox 4">
            <a:extLst>
              <a:ext uri="{FF2B5EF4-FFF2-40B4-BE49-F238E27FC236}">
                <a16:creationId xmlns:a16="http://schemas.microsoft.com/office/drawing/2014/main" id="{B11FA428-9EC4-90C1-C219-21CF283EF0A7}"/>
              </a:ext>
            </a:extLst>
          </p:cNvPr>
          <p:cNvSpPr txBox="1"/>
          <p:nvPr/>
        </p:nvSpPr>
        <p:spPr>
          <a:xfrm>
            <a:off x="353682" y="1035171"/>
            <a:ext cx="11424249" cy="5438284"/>
          </a:xfrm>
          <a:prstGeom prst="rect">
            <a:avLst/>
          </a:prstGeom>
          <a:noFill/>
        </p:spPr>
        <p:txBody>
          <a:bodyPr wrap="square">
            <a:spAutoFit/>
          </a:bodyPr>
          <a:lstStyle/>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20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parents and carers officer position transitioned from PARSA to ANUSA after PARSA's defunding. Initially a part-time role of 5 hours per week, it addresses the unique challenges faced by student parents and carers. </a:t>
            </a:r>
          </a:p>
          <a:p>
            <a:pPr marL="342900" lvl="0" indent="-342900">
              <a:lnSpc>
                <a:spcPct val="103000"/>
              </a:lnSpc>
              <a:spcAft>
                <a:spcPts val="20"/>
              </a:spcAft>
              <a:buFont typeface="Symbol" panose="05050102010706020507" pitchFamily="18" charset="2"/>
              <a:buChar char=""/>
            </a:pPr>
            <a:endParaRPr lang="en-AU"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However, it remains an anomaly, reporting to the president but not part of the executive or a department.</a:t>
            </a:r>
            <a:endParaRPr lang="en-AU" sz="2000" kern="100" dirty="0">
              <a:solidFill>
                <a:srgbClr val="000000"/>
              </a:solidFill>
              <a:effectLst/>
              <a:latin typeface="Calibri" panose="020F0502020204030204" pitchFamily="34" charset="0"/>
              <a:ea typeface="Calibri" panose="020F0502020204030204" pitchFamily="34" charset="0"/>
            </a:endParaRPr>
          </a:p>
          <a:p>
            <a:pPr marL="228600" indent="-63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20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the university does not collect data on students' parenting or caring responsibilities, it is difficult to assess demand for establishing a parents and carers department. </a:t>
            </a:r>
          </a:p>
          <a:p>
            <a:pPr marL="342900" lvl="0" indent="-342900">
              <a:lnSpc>
                <a:spcPct val="103000"/>
              </a:lnSpc>
              <a:spcAft>
                <a:spcPts val="20"/>
              </a:spcAft>
              <a:buFont typeface="Symbol" panose="05050102010706020507" pitchFamily="18" charset="2"/>
              <a:buChar char=""/>
            </a:pPr>
            <a:endParaRPr lang="en-AU"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make the role more manageable for post-graduate students (who are more likely to be parents or carers), ANUSA could consider having several students share responsibilities, maintaining it as a part-time position with a stipend that reports to the executive, and providing additional support measures like administrative assistance and professional development.</a:t>
            </a:r>
            <a:endParaRPr lang="en-AU" sz="2000" kern="100" dirty="0">
              <a:solidFill>
                <a:srgbClr val="000000"/>
              </a:solidFill>
              <a:effectLst/>
              <a:latin typeface="Calibri" panose="020F0502020204030204" pitchFamily="34" charset="0"/>
              <a:ea typeface="Calibri" panose="020F0502020204030204" pitchFamily="34" charset="0"/>
            </a:endParaRPr>
          </a:p>
          <a:p>
            <a:pPr marL="457200" marR="1270">
              <a:lnSpc>
                <a:spcPct val="103000"/>
              </a:lnSpc>
              <a:spcAft>
                <a:spcPts val="20"/>
              </a:spcAft>
            </a:pPr>
            <a:endParaRPr lang="en-AU"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47836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9DE-E2D4-4787-91EB-3F7526DB748B}"/>
              </a:ext>
            </a:extLst>
          </p:cNvPr>
          <p:cNvSpPr>
            <a:spLocks noGrp="1"/>
          </p:cNvSpPr>
          <p:nvPr>
            <p:ph type="title"/>
          </p:nvPr>
        </p:nvSpPr>
        <p:spPr>
          <a:xfrm>
            <a:off x="414068" y="702157"/>
            <a:ext cx="11196740" cy="333014"/>
          </a:xfrm>
        </p:spPr>
        <p:txBody>
          <a:bodyPr>
            <a:normAutofit fontScale="90000"/>
          </a:bodyPr>
          <a:lstStyle/>
          <a:p>
            <a:r>
              <a:rPr lang="en-AU" dirty="0"/>
              <a:t>RELATIONSHIP BETWEEN STUDENT REPS AND STAFF</a:t>
            </a:r>
          </a:p>
        </p:txBody>
      </p:sp>
      <p:sp>
        <p:nvSpPr>
          <p:cNvPr id="3" name="Content Placeholder 2">
            <a:extLst>
              <a:ext uri="{FF2B5EF4-FFF2-40B4-BE49-F238E27FC236}">
                <a16:creationId xmlns:a16="http://schemas.microsoft.com/office/drawing/2014/main" id="{7B50C504-06A5-45B3-8DC9-B50E70D710EA}"/>
              </a:ext>
            </a:extLst>
          </p:cNvPr>
          <p:cNvSpPr>
            <a:spLocks noGrp="1"/>
          </p:cNvSpPr>
          <p:nvPr>
            <p:ph idx="1"/>
          </p:nvPr>
        </p:nvSpPr>
        <p:spPr>
          <a:xfrm>
            <a:off x="146650" y="1325461"/>
            <a:ext cx="11464158" cy="5226341"/>
          </a:xfrm>
        </p:spPr>
        <p:txBody>
          <a:bodyPr>
            <a:normAutofit/>
          </a:bodyPr>
          <a:lstStyle/>
          <a:p>
            <a:pPr marL="342900" lvl="0" indent="-342900">
              <a:lnSpc>
                <a:spcPct val="107000"/>
              </a:lnSpc>
              <a:spcAft>
                <a:spcPts val="800"/>
              </a:spcAft>
              <a:buFont typeface="Wingdings" panose="05000000000000000000" pitchFamily="2"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i="1" dirty="0"/>
          </a:p>
        </p:txBody>
      </p:sp>
      <p:sp>
        <p:nvSpPr>
          <p:cNvPr id="5" name="TextBox 4">
            <a:extLst>
              <a:ext uri="{FF2B5EF4-FFF2-40B4-BE49-F238E27FC236}">
                <a16:creationId xmlns:a16="http://schemas.microsoft.com/office/drawing/2014/main" id="{B11FA428-9EC4-90C1-C219-21CF283EF0A7}"/>
              </a:ext>
            </a:extLst>
          </p:cNvPr>
          <p:cNvSpPr txBox="1"/>
          <p:nvPr/>
        </p:nvSpPr>
        <p:spPr>
          <a:xfrm>
            <a:off x="353682" y="1035171"/>
            <a:ext cx="11424249" cy="4804264"/>
          </a:xfrm>
          <a:prstGeom prst="rect">
            <a:avLst/>
          </a:prstGeom>
          <a:noFill/>
        </p:spPr>
        <p:txBody>
          <a:bodyPr wrap="square">
            <a:spAutoFit/>
          </a:bodyPr>
          <a:lstStyle/>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20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A key governance strength of ANUSA lies in the positive and collaborative relationships between student representatives and ANUSA staff. </a:t>
            </a:r>
          </a:p>
          <a:p>
            <a:pPr marL="342900" lvl="0" indent="-342900">
              <a:lnSpc>
                <a:spcPct val="103000"/>
              </a:lnSpc>
              <a:buFont typeface="Symbol" panose="05050102010706020507" pitchFamily="18" charset="2"/>
              <a:buChar char=""/>
            </a:pPr>
            <a:endParaRPr lang="en-AU" sz="2000" kern="100" dirty="0">
              <a:solidFill>
                <a:srgbClr val="000000"/>
              </a:solidFill>
              <a:latin typeface="Calibri" panose="020F0502020204030204" pitchFamily="34" charset="0"/>
              <a:ea typeface="Calibri" panose="020F0502020204030204" pitchFamily="34" charset="0"/>
            </a:endParaRP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Longstanding staff provide essential stability and a wealth of knowledge, supporting each new cohort of student representatives. This continuity is crucial for sustaining initiatives and retaining institutional knowledge.</a:t>
            </a:r>
          </a:p>
          <a:p>
            <a:pPr marL="457200" indent="-6350">
              <a:lnSpc>
                <a:spcPct val="103000"/>
              </a:lnSpc>
            </a:pPr>
            <a:r>
              <a:rPr lang="en-AU" sz="2000" kern="100" dirty="0">
                <a:solidFill>
                  <a:srgbClr val="000000"/>
                </a:solidFill>
                <a:effectLst/>
                <a:latin typeface="Calibri" panose="020F0502020204030204" pitchFamily="34" charset="0"/>
                <a:ea typeface="Calibri" panose="020F0502020204030204" pitchFamily="34" charset="0"/>
              </a:rPr>
              <a:t> </a:t>
            </a: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Given that key senior staff have been with ANUSA for years, it is important to think about how to manage </a:t>
            </a:r>
            <a:r>
              <a:rPr lang="en-AU" sz="2000" kern="100" dirty="0">
                <a:solidFill>
                  <a:srgbClr val="000000"/>
                </a:solidFill>
                <a:latin typeface="Calibri" panose="020F0502020204030204" pitchFamily="34" charset="0"/>
                <a:ea typeface="Calibri" panose="020F0502020204030204" pitchFamily="34" charset="0"/>
              </a:rPr>
              <a:t>future transitions in the event</a:t>
            </a:r>
            <a:r>
              <a:rPr lang="en-AU" sz="2000" kern="100" dirty="0">
                <a:solidFill>
                  <a:srgbClr val="000000"/>
                </a:solidFill>
                <a:effectLst/>
                <a:latin typeface="Calibri" panose="020F0502020204030204" pitchFamily="34" charset="0"/>
                <a:ea typeface="Calibri" panose="020F0502020204030204" pitchFamily="34" charset="0"/>
              </a:rPr>
              <a:t> of their eventual departure. </a:t>
            </a:r>
          </a:p>
          <a:p>
            <a:pPr marL="342900" lvl="0" indent="-342900">
              <a:lnSpc>
                <a:spcPct val="103000"/>
              </a:lnSpc>
              <a:spcAft>
                <a:spcPts val="20"/>
              </a:spcAft>
              <a:buFont typeface="Symbol" panose="05050102010706020507" pitchFamily="18" charset="2"/>
              <a:buChar char=""/>
            </a:pPr>
            <a:endParaRPr lang="en-AU" sz="2000" kern="100" dirty="0">
              <a:solidFill>
                <a:srgbClr val="000000"/>
              </a:solidFill>
              <a:latin typeface="Calibri" panose="020F0502020204030204" pitchFamily="34" charset="0"/>
              <a:ea typeface="Calibri" panose="020F0502020204030204" pitchFamily="34" charset="0"/>
            </a:endParaRPr>
          </a:p>
          <a:p>
            <a:pPr marL="342900" lvl="0" indent="-342900">
              <a:lnSpc>
                <a:spcPct val="103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Without proper succession planning (for both staff and student representatives) ANUSA risks losing the collaborative and positive culture fostered over many years. </a:t>
            </a:r>
          </a:p>
          <a:p>
            <a:pPr marL="457200" marR="1270">
              <a:lnSpc>
                <a:spcPct val="103000"/>
              </a:lnSpc>
              <a:spcAft>
                <a:spcPts val="20"/>
              </a:spcAft>
            </a:pPr>
            <a:endParaRPr lang="en-AU"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8079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26A2-56C5-404C-9EEF-80E19C93DC3B}"/>
              </a:ext>
            </a:extLst>
          </p:cNvPr>
          <p:cNvSpPr>
            <a:spLocks noGrp="1"/>
          </p:cNvSpPr>
          <p:nvPr>
            <p:ph type="title"/>
          </p:nvPr>
        </p:nvSpPr>
        <p:spPr>
          <a:xfrm>
            <a:off x="581193" y="702156"/>
            <a:ext cx="11029614" cy="631694"/>
          </a:xfrm>
        </p:spPr>
        <p:txBody>
          <a:bodyPr/>
          <a:lstStyle/>
          <a:p>
            <a:r>
              <a:rPr lang="en-AU" dirty="0"/>
              <a:t>consultation</a:t>
            </a:r>
          </a:p>
        </p:txBody>
      </p:sp>
      <p:sp>
        <p:nvSpPr>
          <p:cNvPr id="3" name="Content Placeholder 2">
            <a:extLst>
              <a:ext uri="{FF2B5EF4-FFF2-40B4-BE49-F238E27FC236}">
                <a16:creationId xmlns:a16="http://schemas.microsoft.com/office/drawing/2014/main" id="{03E7E9BC-C6AB-4A20-A121-D63E8A62F08B}"/>
              </a:ext>
            </a:extLst>
          </p:cNvPr>
          <p:cNvSpPr>
            <a:spLocks noGrp="1"/>
          </p:cNvSpPr>
          <p:nvPr>
            <p:ph idx="1"/>
          </p:nvPr>
        </p:nvSpPr>
        <p:spPr>
          <a:xfrm>
            <a:off x="396815" y="457200"/>
            <a:ext cx="11213992" cy="6195391"/>
          </a:xfrm>
        </p:spPr>
        <p:txBody>
          <a:bodyPr>
            <a:normAutofit/>
          </a:bodyPr>
          <a:lstStyle/>
          <a:p>
            <a:pPr>
              <a:lnSpc>
                <a:spcPct val="100000"/>
              </a:lnSpc>
              <a:spcAft>
                <a:spcPts val="800"/>
              </a:spcAft>
              <a:buClrTx/>
              <a:buFont typeface="Arial" panose="020B0604020202020204" pitchFamily="34" charset="0"/>
              <a:buChar char="•"/>
            </a:pPr>
            <a:r>
              <a:rPr lang="en-AU" sz="2400" dirty="0">
                <a:effectLst/>
                <a:latin typeface="Calibri" panose="020F0502020204030204" pitchFamily="34" charset="0"/>
                <a:ea typeface="Calibri" panose="020F0502020204030204" pitchFamily="34" charset="0"/>
                <a:cs typeface="Calibri" panose="020F0502020204030204" pitchFamily="34" charset="0"/>
              </a:rPr>
              <a:t>In total 20 student representatives contributed to the review by participating in an interview.</a:t>
            </a:r>
          </a:p>
          <a:p>
            <a:pPr>
              <a:lnSpc>
                <a:spcPct val="100000"/>
              </a:lnSpc>
              <a:spcAft>
                <a:spcPts val="800"/>
              </a:spcAft>
              <a:buClrTx/>
              <a:buFont typeface="Arial" panose="020B0604020202020204" pitchFamily="34" charset="0"/>
              <a:buChar char="•"/>
            </a:pPr>
            <a:r>
              <a:rPr lang="en-AU" sz="2400" dirty="0">
                <a:solidFill>
                  <a:srgbClr val="000000"/>
                </a:solidFill>
                <a:latin typeface="Calibri" panose="020F0502020204030204" pitchFamily="34" charset="0"/>
                <a:ea typeface="Calibri" panose="020F0502020204030204" pitchFamily="34" charset="0"/>
              </a:rPr>
              <a:t>T</a:t>
            </a:r>
            <a:r>
              <a:rPr lang="en-AU" sz="2400" dirty="0">
                <a:solidFill>
                  <a:srgbClr val="000000"/>
                </a:solidFill>
                <a:effectLst/>
                <a:latin typeface="Calibri" panose="020F0502020204030204" pitchFamily="34" charset="0"/>
                <a:ea typeface="Calibri" panose="020F0502020204030204" pitchFamily="34" charset="0"/>
              </a:rPr>
              <a:t>he review received 10 submissions from the broader ANU student community.</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buClrTx/>
              <a:buFont typeface="Arial" panose="020B0604020202020204" pitchFamily="34" charset="0"/>
              <a:buChar char="•"/>
            </a:pPr>
            <a:r>
              <a:rPr lang="en-AU" sz="2400" dirty="0">
                <a:effectLst/>
                <a:latin typeface="Calibri" panose="020F0502020204030204" pitchFamily="34" charset="0"/>
                <a:ea typeface="Calibri" panose="020F0502020204030204" pitchFamily="34" charset="0"/>
                <a:cs typeface="Calibri" panose="020F0502020204030204" pitchFamily="34" charset="0"/>
              </a:rPr>
              <a:t>Interviews were also held with the </a:t>
            </a:r>
            <a:r>
              <a:rPr lang="en-AU" sz="2400" dirty="0">
                <a:solidFill>
                  <a:srgbClr val="000000"/>
                </a:solidFill>
                <a:effectLst/>
                <a:latin typeface="Calibri" panose="020F0502020204030204" pitchFamily="34" charset="0"/>
                <a:ea typeface="Calibri" panose="020F0502020204030204" pitchFamily="34" charset="0"/>
              </a:rPr>
              <a:t>Operations Manager; Principal Lawyer; and Senior Student Assistance Adviser. </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Aft>
                <a:spcPts val="800"/>
              </a:spcAft>
              <a:buClrTx/>
              <a:buFont typeface="Arial" panose="020B0604020202020204" pitchFamily="34" charset="0"/>
              <a:buChar char="•"/>
            </a:pPr>
            <a:r>
              <a:rPr lang="en-AU" sz="2400" dirty="0">
                <a:effectLst/>
                <a:latin typeface="Calibri" panose="020F0502020204030204" pitchFamily="34" charset="0"/>
                <a:ea typeface="Calibri" panose="020F0502020204030204" pitchFamily="34" charset="0"/>
                <a:cs typeface="Calibri" panose="020F0502020204030204" pitchFamily="34" charset="0"/>
              </a:rPr>
              <a:t>Interviews were held with the following university stakeholders: </a:t>
            </a:r>
            <a:r>
              <a:rPr lang="en-AU" sz="2400" kern="100" dirty="0">
                <a:solidFill>
                  <a:srgbClr val="000000"/>
                </a:solidFill>
                <a:effectLst/>
                <a:latin typeface="Calibri" panose="020F0502020204030204" pitchFamily="34" charset="0"/>
                <a:ea typeface="Calibri" panose="020F0502020204030204" pitchFamily="34" charset="0"/>
              </a:rPr>
              <a:t>Senior Adviser, Student Experience; Interim Director Student Experience; Manager, Corporate Governance and Policy; and Deputy Vice-Chancellor (Academic). </a:t>
            </a:r>
          </a:p>
          <a:p>
            <a:pPr marL="6350" marR="1270" indent="0">
              <a:lnSpc>
                <a:spcPct val="103000"/>
              </a:lnSpc>
              <a:spcAft>
                <a:spcPts val="20"/>
              </a:spcAft>
              <a:buNone/>
            </a:pPr>
            <a:endParaRPr lang="en-AU" sz="18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98737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4CCD-CE81-4EEB-B977-C9C80EBC23C8}"/>
              </a:ext>
            </a:extLst>
          </p:cNvPr>
          <p:cNvSpPr>
            <a:spLocks noGrp="1"/>
          </p:cNvSpPr>
          <p:nvPr>
            <p:ph type="title"/>
          </p:nvPr>
        </p:nvSpPr>
        <p:spPr>
          <a:xfrm>
            <a:off x="402673" y="702156"/>
            <a:ext cx="11208135" cy="341640"/>
          </a:xfrm>
        </p:spPr>
        <p:txBody>
          <a:bodyPr>
            <a:normAutofit fontScale="90000"/>
          </a:bodyPr>
          <a:lstStyle/>
          <a:p>
            <a:r>
              <a:rPr lang="en-AU" dirty="0"/>
              <a:t>Induction &amp; training</a:t>
            </a:r>
          </a:p>
        </p:txBody>
      </p:sp>
      <p:sp>
        <p:nvSpPr>
          <p:cNvPr id="3" name="Content Placeholder 2">
            <a:extLst>
              <a:ext uri="{FF2B5EF4-FFF2-40B4-BE49-F238E27FC236}">
                <a16:creationId xmlns:a16="http://schemas.microsoft.com/office/drawing/2014/main" id="{7AC55251-BF55-4AF7-BA4A-0481E2443702}"/>
              </a:ext>
            </a:extLst>
          </p:cNvPr>
          <p:cNvSpPr>
            <a:spLocks noGrp="1"/>
          </p:cNvSpPr>
          <p:nvPr>
            <p:ph idx="1"/>
          </p:nvPr>
        </p:nvSpPr>
        <p:spPr>
          <a:xfrm>
            <a:off x="402673" y="793630"/>
            <a:ext cx="11208135" cy="5699449"/>
          </a:xfrm>
        </p:spPr>
        <p:txBody>
          <a:bodyPr/>
          <a:lstStyle/>
          <a:p>
            <a:pPr marL="342900" lvl="0" indent="-342900">
              <a:lnSpc>
                <a:spcPct val="100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Most student interviewees reported that they found ANUSA's induction and handover processes relevant and well-delivered. </a:t>
            </a:r>
          </a:p>
          <a:p>
            <a:pPr marL="342900" lvl="0" indent="-342900">
              <a:lnSpc>
                <a:spcPct val="100000"/>
              </a:lnSpc>
              <a:buFont typeface="Symbol" panose="05050102010706020507" pitchFamily="18" charset="2"/>
              <a:buChar char=""/>
            </a:pPr>
            <a:endParaRPr lang="en-AU" sz="2000" kern="100" dirty="0">
              <a:solidFill>
                <a:srgbClr val="000000"/>
              </a:solidFill>
              <a:latin typeface="Calibri" panose="020F0502020204030204" pitchFamily="34" charset="0"/>
              <a:ea typeface="Calibri" panose="020F0502020204030204" pitchFamily="34" charset="0"/>
            </a:endParaRPr>
          </a:p>
          <a:p>
            <a:pPr marL="342900" lvl="0" indent="-342900">
              <a:lnSpc>
                <a:spcPct val="100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In addition, ANU offers AICD training for senior student office holders to enhance their governance and leadership skills.</a:t>
            </a:r>
          </a:p>
          <a:p>
            <a:pPr marL="0" lvl="0" indent="0">
              <a:lnSpc>
                <a:spcPct val="100000"/>
              </a:lnSpc>
              <a:buNone/>
            </a:pPr>
            <a:endParaRPr lang="en-AU" sz="20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0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The constitution requires each executive member to meet with the president at the start of their term to understand their roles, set goals, and outline development actions, documented in the statement of expectations form. It is important for the president to undertake this task each year.</a:t>
            </a:r>
          </a:p>
          <a:p>
            <a:pPr marL="342900" lvl="0" indent="-342900">
              <a:lnSpc>
                <a:spcPct val="100000"/>
              </a:lnSpc>
              <a:spcAft>
                <a:spcPts val="20"/>
              </a:spcAft>
              <a:buFont typeface="Symbol" panose="05050102010706020507" pitchFamily="18" charset="2"/>
              <a:buChar char=""/>
            </a:pPr>
            <a:endParaRPr lang="en-AU" sz="20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0000"/>
              </a:lnSpc>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Some department officers reported a lack of support from the executive in facilitating ongoing training, such as Lifeline crisis support. </a:t>
            </a:r>
            <a:endParaRPr lang="en-AU" dirty="0"/>
          </a:p>
        </p:txBody>
      </p:sp>
    </p:spTree>
    <p:extLst>
      <p:ext uri="{BB962C8B-B14F-4D97-AF65-F5344CB8AC3E}">
        <p14:creationId xmlns:p14="http://schemas.microsoft.com/office/powerpoint/2010/main" val="2260667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4CCD-CE81-4EEB-B977-C9C80EBC23C8}"/>
              </a:ext>
            </a:extLst>
          </p:cNvPr>
          <p:cNvSpPr>
            <a:spLocks noGrp="1"/>
          </p:cNvSpPr>
          <p:nvPr>
            <p:ph type="title"/>
          </p:nvPr>
        </p:nvSpPr>
        <p:spPr>
          <a:xfrm>
            <a:off x="402673" y="702156"/>
            <a:ext cx="11208135" cy="341640"/>
          </a:xfrm>
        </p:spPr>
        <p:txBody>
          <a:bodyPr>
            <a:normAutofit fontScale="90000"/>
          </a:bodyPr>
          <a:lstStyle/>
          <a:p>
            <a:r>
              <a:rPr lang="en-AU" dirty="0"/>
              <a:t>remuneration</a:t>
            </a:r>
          </a:p>
        </p:txBody>
      </p:sp>
      <p:sp>
        <p:nvSpPr>
          <p:cNvPr id="3" name="Content Placeholder 2">
            <a:extLst>
              <a:ext uri="{FF2B5EF4-FFF2-40B4-BE49-F238E27FC236}">
                <a16:creationId xmlns:a16="http://schemas.microsoft.com/office/drawing/2014/main" id="{7AC55251-BF55-4AF7-BA4A-0481E2443702}"/>
              </a:ext>
            </a:extLst>
          </p:cNvPr>
          <p:cNvSpPr>
            <a:spLocks noGrp="1"/>
          </p:cNvSpPr>
          <p:nvPr>
            <p:ph idx="1"/>
          </p:nvPr>
        </p:nvSpPr>
        <p:spPr>
          <a:xfrm>
            <a:off x="402673" y="1138686"/>
            <a:ext cx="11208135" cy="5719313"/>
          </a:xfrm>
        </p:spPr>
        <p:txBody>
          <a:bodyPr>
            <a:normAutofit fontScale="77500" lnSpcReduction="20000"/>
          </a:bodyPr>
          <a:lstStyle/>
          <a:p>
            <a:pPr marL="342900" lvl="0" indent="-342900">
              <a:lnSpc>
                <a:spcPct val="120000"/>
              </a:lnSpc>
              <a:buFont typeface="Symbol" panose="05050102010706020507" pitchFamily="18" charset="2"/>
              <a:buChar char=""/>
            </a:pPr>
            <a:r>
              <a:rPr lang="en-AU" sz="2200" kern="100" dirty="0">
                <a:solidFill>
                  <a:srgbClr val="000000"/>
                </a:solidFill>
                <a:effectLst/>
                <a:latin typeface="Calibri" panose="020F0502020204030204" pitchFamily="34" charset="0"/>
                <a:ea typeface="Calibri" panose="020F0502020204030204" pitchFamily="34" charset="0"/>
              </a:rPr>
              <a:t>Many student representatives expressed concerns that the significant hours they dedicate to ANUSA work exceed their remuneration.</a:t>
            </a:r>
          </a:p>
          <a:p>
            <a:pPr marL="342900" lvl="0" indent="-342900">
              <a:lnSpc>
                <a:spcPct val="120000"/>
              </a:lnSpc>
              <a:buFont typeface="Symbol" panose="05050102010706020507" pitchFamily="18" charset="2"/>
              <a:buChar char=""/>
            </a:pPr>
            <a:r>
              <a:rPr lang="en-AU" sz="2200" kern="100" dirty="0">
                <a:solidFill>
                  <a:srgbClr val="000000"/>
                </a:solidFill>
                <a:effectLst/>
                <a:latin typeface="Calibri" panose="020F0502020204030204" pitchFamily="34" charset="0"/>
                <a:ea typeface="Calibri" panose="020F0502020204030204" pitchFamily="34" charset="0"/>
              </a:rPr>
              <a:t>However, stipends are not meant to reflect hours worked but to provide reasonable compensation while maintaining the voluntary nature of student leadership roles. </a:t>
            </a:r>
          </a:p>
          <a:p>
            <a:pPr marL="342900" lvl="0" indent="-342900">
              <a:lnSpc>
                <a:spcPct val="170000"/>
              </a:lnSpc>
              <a:buFont typeface="Symbol" panose="05050102010706020507" pitchFamily="18" charset="2"/>
              <a:buChar char=""/>
            </a:pPr>
            <a:r>
              <a:rPr lang="en-AU" sz="2200" kern="100" dirty="0">
                <a:solidFill>
                  <a:srgbClr val="000000"/>
                </a:solidFill>
                <a:effectLst/>
                <a:latin typeface="Calibri" panose="020F0502020204030204" pitchFamily="34" charset="0"/>
                <a:ea typeface="Calibri" panose="020F0502020204030204" pitchFamily="34" charset="0"/>
              </a:rPr>
              <a:t>An open discussion is needed about volunteer hour expectations and the stipend's purpose.</a:t>
            </a:r>
          </a:p>
          <a:p>
            <a:pPr marL="342900" lvl="0" indent="-342900">
              <a:lnSpc>
                <a:spcPct val="120000"/>
              </a:lnSpc>
              <a:spcAft>
                <a:spcPts val="20"/>
              </a:spcAft>
              <a:buFont typeface="Symbol" panose="05050102010706020507" pitchFamily="18" charset="2"/>
              <a:buChar char=""/>
            </a:pPr>
            <a:r>
              <a:rPr lang="en-AU" sz="2200" kern="100" dirty="0">
                <a:solidFill>
                  <a:srgbClr val="000000"/>
                </a:solidFill>
                <a:effectLst/>
                <a:latin typeface="Calibri" panose="020F0502020204030204" pitchFamily="34" charset="0"/>
                <a:ea typeface="Calibri" panose="020F0502020204030204" pitchFamily="34" charset="0"/>
              </a:rPr>
              <a:t>There is no objective performance framework in place for department officers whose roles involve a high level of responsibility and workload. </a:t>
            </a:r>
          </a:p>
          <a:p>
            <a:pPr marL="0" lvl="0" indent="0">
              <a:lnSpc>
                <a:spcPct val="120000"/>
              </a:lnSpc>
              <a:spcAft>
                <a:spcPts val="20"/>
              </a:spcAft>
              <a:buNone/>
            </a:pPr>
            <a:endParaRPr lang="en-AU" sz="1800" kern="100" dirty="0">
              <a:solidFill>
                <a:srgbClr val="000000"/>
              </a:solidFill>
              <a:latin typeface="Calibri" panose="020F0502020204030204" pitchFamily="34" charset="0"/>
              <a:ea typeface="Calibri" panose="020F0502020204030204" pitchFamily="34" charset="0"/>
            </a:endParaRPr>
          </a:p>
          <a:p>
            <a:pPr marL="342900" lvl="0" indent="-342900">
              <a:lnSpc>
                <a:spcPct val="120000"/>
              </a:lnSpc>
              <a:spcAft>
                <a:spcPts val="20"/>
              </a:spcAft>
              <a:buFont typeface="Symbol" panose="05050102010706020507" pitchFamily="18" charset="2"/>
              <a:buChar char=""/>
            </a:pPr>
            <a:r>
              <a:rPr lang="en-AU" sz="2200" kern="100" dirty="0">
                <a:solidFill>
                  <a:srgbClr val="000000"/>
                </a:solidFill>
                <a:effectLst/>
                <a:latin typeface="Calibri" panose="020F0502020204030204" pitchFamily="34" charset="0"/>
                <a:ea typeface="Calibri" panose="020F0502020204030204" pitchFamily="34" charset="0"/>
              </a:rPr>
              <a:t>Additionally, some department officers choose to share a portion of their stipend with their collective. However, there is no transparent framework for this, so it is determined by each individual department officer. </a:t>
            </a:r>
          </a:p>
          <a:p>
            <a:pPr marL="342900" lvl="0" indent="-342900">
              <a:lnSpc>
                <a:spcPct val="120000"/>
              </a:lnSpc>
              <a:spcAft>
                <a:spcPts val="20"/>
              </a:spcAft>
              <a:buFont typeface="Symbol" panose="05050102010706020507" pitchFamily="18" charset="2"/>
              <a:buChar char=""/>
            </a:pPr>
            <a:endParaRPr lang="en-AU" sz="22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20000"/>
              </a:lnSpc>
              <a:spcAft>
                <a:spcPts val="20"/>
              </a:spcAft>
              <a:buFont typeface="Symbol" panose="05050102010706020507" pitchFamily="18" charset="2"/>
              <a:buChar char=""/>
            </a:pPr>
            <a:r>
              <a:rPr lang="en-AU" sz="2200" kern="100" dirty="0">
                <a:solidFill>
                  <a:srgbClr val="000000"/>
                </a:solidFill>
                <a:effectLst/>
                <a:latin typeface="Calibri" panose="020F0502020204030204" pitchFamily="34" charset="0"/>
                <a:ea typeface="Calibri" panose="020F0502020204030204" pitchFamily="34" charset="0"/>
              </a:rPr>
              <a:t>Long hours and overwork can lead to stress and burnout. ANUSA needs to ensure that realistic workloads and boundaries are established for student representatives</a:t>
            </a:r>
            <a:r>
              <a:rPr lang="en-AU" sz="2200" kern="100" dirty="0">
                <a:solidFill>
                  <a:srgbClr val="000000"/>
                </a:solidFill>
                <a:latin typeface="Calibri" panose="020F0502020204030204" pitchFamily="34" charset="0"/>
                <a:ea typeface="Calibri" panose="020F0502020204030204" pitchFamily="34" charset="0"/>
              </a:rPr>
              <a:t>. This could include strategies such as: redistributing tasks and responsibilities; setting realistic goals and deadlines; maintaining open communication about workload and resources; and monitoring student representatives’ workloads and well-being</a:t>
            </a:r>
            <a:endParaRPr lang="en-AU" sz="2200" kern="100" dirty="0">
              <a:solidFill>
                <a:srgbClr val="000000"/>
              </a:solidFill>
              <a:effectLst/>
              <a:latin typeface="Calibri" panose="020F0502020204030204" pitchFamily="34" charset="0"/>
              <a:ea typeface="Calibri" panose="020F0502020204030204" pitchFamily="34" charset="0"/>
            </a:endParaRPr>
          </a:p>
          <a:p>
            <a:pPr marL="457200" indent="0">
              <a:lnSpc>
                <a:spcPct val="120000"/>
              </a:lnSpc>
              <a:spcAft>
                <a:spcPts val="800"/>
              </a:spcAft>
              <a:buNone/>
            </a:pPr>
            <a:br>
              <a:rPr lang="en-AU" sz="1800" dirty="0">
                <a:solidFill>
                  <a:srgbClr val="000000"/>
                </a:solidFill>
                <a:effectLst/>
                <a:latin typeface="Calibri" panose="020F0502020204030204" pitchFamily="34" charset="0"/>
                <a:ea typeface="Calibri" panose="020F0502020204030204" pitchFamily="34" charset="0"/>
              </a:rPr>
            </a:br>
            <a:r>
              <a:rPr lang="en-AU" sz="1800" kern="100" dirty="0">
                <a:solidFill>
                  <a:srgbClr val="000000"/>
                </a:solidFill>
                <a:effectLst/>
                <a:latin typeface="Calibri" panose="020F0502020204030204" pitchFamily="34" charset="0"/>
                <a:ea typeface="Calibri" panose="020F0502020204030204" pitchFamily="34" charset="0"/>
              </a:rPr>
              <a:t> </a:t>
            </a:r>
          </a:p>
          <a:p>
            <a:pPr>
              <a:lnSpc>
                <a:spcPct val="100000"/>
              </a:lnSpc>
            </a:pPr>
            <a:endParaRPr lang="en-AU" dirty="0"/>
          </a:p>
        </p:txBody>
      </p:sp>
    </p:spTree>
    <p:extLst>
      <p:ext uri="{BB962C8B-B14F-4D97-AF65-F5344CB8AC3E}">
        <p14:creationId xmlns:p14="http://schemas.microsoft.com/office/powerpoint/2010/main" val="2880943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4CCD-CE81-4EEB-B977-C9C80EBC23C8}"/>
              </a:ext>
            </a:extLst>
          </p:cNvPr>
          <p:cNvSpPr>
            <a:spLocks noGrp="1"/>
          </p:cNvSpPr>
          <p:nvPr>
            <p:ph type="title"/>
          </p:nvPr>
        </p:nvSpPr>
        <p:spPr>
          <a:xfrm>
            <a:off x="402673" y="702156"/>
            <a:ext cx="11208135" cy="341640"/>
          </a:xfrm>
        </p:spPr>
        <p:txBody>
          <a:bodyPr>
            <a:normAutofit fontScale="90000"/>
          </a:bodyPr>
          <a:lstStyle/>
          <a:p>
            <a:r>
              <a:rPr lang="en-AU" dirty="0"/>
              <a:t>remuneration</a:t>
            </a:r>
          </a:p>
        </p:txBody>
      </p:sp>
      <p:sp>
        <p:nvSpPr>
          <p:cNvPr id="3" name="Content Placeholder 2">
            <a:extLst>
              <a:ext uri="{FF2B5EF4-FFF2-40B4-BE49-F238E27FC236}">
                <a16:creationId xmlns:a16="http://schemas.microsoft.com/office/drawing/2014/main" id="{7AC55251-BF55-4AF7-BA4A-0481E2443702}"/>
              </a:ext>
            </a:extLst>
          </p:cNvPr>
          <p:cNvSpPr>
            <a:spLocks noGrp="1"/>
          </p:cNvSpPr>
          <p:nvPr>
            <p:ph idx="1"/>
          </p:nvPr>
        </p:nvSpPr>
        <p:spPr>
          <a:xfrm>
            <a:off x="402673" y="1337095"/>
            <a:ext cx="11208135" cy="5155984"/>
          </a:xfrm>
        </p:spPr>
        <p:txBody>
          <a:bodyPr>
            <a:normAutofit fontScale="92500" lnSpcReduction="20000"/>
          </a:bodyPr>
          <a:lstStyle/>
          <a:p>
            <a:pPr marL="291465" indent="-2857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Considering elected student representatives as staff members is not advisable for several reasons. </a:t>
            </a:r>
          </a:p>
          <a:p>
            <a:pPr marL="291465" indent="-285750">
              <a:lnSpc>
                <a:spcPct val="103000"/>
              </a:lnSpc>
              <a:spcAft>
                <a:spcPts val="20"/>
              </a:spcAft>
            </a:pPr>
            <a:endParaRPr lang="en-AU" sz="1800" kern="100" dirty="0">
              <a:solidFill>
                <a:srgbClr val="000000"/>
              </a:solidFill>
              <a:latin typeface="Calibri" panose="020F0502020204030204" pitchFamily="34" charset="0"/>
              <a:ea typeface="Calibri" panose="020F0502020204030204" pitchFamily="34" charset="0"/>
            </a:endParaRPr>
          </a:p>
          <a:p>
            <a:pPr marL="291465" indent="-2857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Firstly, the primary role of elected student representatives is to advocate for, and represent their peers. This role is inherently different from that of staff members, who are employed to perform specific duties under the direction and supervision of their employer. </a:t>
            </a:r>
          </a:p>
          <a:p>
            <a:pPr marL="291465" indent="-285750">
              <a:lnSpc>
                <a:spcPct val="103000"/>
              </a:lnSpc>
              <a:spcAft>
                <a:spcPts val="20"/>
              </a:spcAft>
            </a:pPr>
            <a:endParaRPr lang="en-AU" sz="1800" kern="100" dirty="0">
              <a:solidFill>
                <a:srgbClr val="000000"/>
              </a:solidFill>
              <a:latin typeface="Calibri" panose="020F0502020204030204" pitchFamily="34" charset="0"/>
              <a:ea typeface="Calibri" panose="020F0502020204030204" pitchFamily="34" charset="0"/>
            </a:endParaRPr>
          </a:p>
          <a:p>
            <a:pPr marL="291465" indent="-2857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Elected representatives need the independence to make decisions and advocate effectively, free from the constraints of an employer-employee relationship. This independence could be compromised if they were treated as staff, potentially creating conflicts of interest and limiting their ability to challenge institutional policies or practices.</a:t>
            </a:r>
          </a:p>
          <a:p>
            <a:pPr marL="291465" indent="-2857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291465" indent="-2857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Treating elected representatives as staff would also introduce legal and administrative complexities. </a:t>
            </a:r>
          </a:p>
          <a:p>
            <a:pPr marL="291465" indent="-285750">
              <a:lnSpc>
                <a:spcPct val="103000"/>
              </a:lnSpc>
              <a:spcAft>
                <a:spcPts val="20"/>
              </a:spcAft>
            </a:pPr>
            <a:endParaRPr lang="en-AU" sz="1800" kern="100" dirty="0">
              <a:solidFill>
                <a:srgbClr val="000000"/>
              </a:solidFill>
              <a:latin typeface="Calibri" panose="020F0502020204030204" pitchFamily="34" charset="0"/>
              <a:ea typeface="Calibri" panose="020F0502020204030204" pitchFamily="34" charset="0"/>
            </a:endParaRPr>
          </a:p>
          <a:p>
            <a:pPr marL="291465" indent="-2857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Compliance with employment regulations would require significant administrative resources and could strain ANUSA’s budget, reducing the resources available for other student services and initiatives. </a:t>
            </a:r>
          </a:p>
          <a:p>
            <a:pPr marL="291465" indent="-2857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291465" indent="-2857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Financial incentives should not overshadow the motivation to serve peers.</a:t>
            </a:r>
          </a:p>
          <a:p>
            <a:pPr marL="291465" indent="-285750">
              <a:lnSpc>
                <a:spcPct val="103000"/>
              </a:lnSpc>
              <a:spcAft>
                <a:spcPts val="20"/>
              </a:spcAft>
            </a:pPr>
            <a:endParaRPr lang="en-AU" sz="1800" kern="100" dirty="0">
              <a:solidFill>
                <a:srgbClr val="000000"/>
              </a:solidFill>
              <a:latin typeface="Calibri" panose="020F0502020204030204" pitchFamily="34" charset="0"/>
              <a:ea typeface="Calibri" panose="020F0502020204030204" pitchFamily="34" charset="0"/>
            </a:endParaRPr>
          </a:p>
          <a:p>
            <a:pPr marL="291465" indent="-2857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Ensuring that these roles remain fundamentally volunteer-based helps maintain the integrity and purpose of student governance. </a:t>
            </a:r>
          </a:p>
          <a:p>
            <a:pPr marL="291465" indent="-285750">
              <a:lnSpc>
                <a:spcPct val="103000"/>
              </a:lnSpc>
              <a:spcAft>
                <a:spcPts val="20"/>
              </a:spcAft>
            </a:pPr>
            <a:endParaRPr lang="en-AU" sz="1800" kern="100" dirty="0">
              <a:solidFill>
                <a:srgbClr val="000000"/>
              </a:solidFill>
              <a:latin typeface="Calibri" panose="020F0502020204030204" pitchFamily="34" charset="0"/>
              <a:ea typeface="Calibri" panose="020F0502020204030204" pitchFamily="34" charset="0"/>
            </a:endParaRPr>
          </a:p>
          <a:p>
            <a:pPr marL="0" lvl="0" indent="0">
              <a:lnSpc>
                <a:spcPct val="100000"/>
              </a:lnSpc>
              <a:buNone/>
            </a:pPr>
            <a:endParaRPr lang="en-AU" dirty="0"/>
          </a:p>
        </p:txBody>
      </p:sp>
    </p:spTree>
    <p:extLst>
      <p:ext uri="{BB962C8B-B14F-4D97-AF65-F5344CB8AC3E}">
        <p14:creationId xmlns:p14="http://schemas.microsoft.com/office/powerpoint/2010/main" val="4251207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B39A-83AF-4134-83D2-F3282FD472E5}"/>
              </a:ext>
            </a:extLst>
          </p:cNvPr>
          <p:cNvSpPr>
            <a:spLocks noGrp="1"/>
          </p:cNvSpPr>
          <p:nvPr>
            <p:ph type="title"/>
          </p:nvPr>
        </p:nvSpPr>
        <p:spPr>
          <a:xfrm>
            <a:off x="654340" y="702156"/>
            <a:ext cx="10956467" cy="505859"/>
          </a:xfrm>
        </p:spPr>
        <p:txBody>
          <a:bodyPr>
            <a:normAutofit fontScale="90000"/>
          </a:bodyPr>
          <a:lstStyle/>
          <a:p>
            <a:r>
              <a:rPr lang="en-AU" dirty="0"/>
              <a:t>Representation of post graduate students</a:t>
            </a:r>
          </a:p>
        </p:txBody>
      </p:sp>
      <p:sp>
        <p:nvSpPr>
          <p:cNvPr id="3" name="Content Placeholder 2">
            <a:extLst>
              <a:ext uri="{FF2B5EF4-FFF2-40B4-BE49-F238E27FC236}">
                <a16:creationId xmlns:a16="http://schemas.microsoft.com/office/drawing/2014/main" id="{87892D15-1713-45CE-89E2-23F0E8C39BCE}"/>
              </a:ext>
            </a:extLst>
          </p:cNvPr>
          <p:cNvSpPr>
            <a:spLocks noGrp="1"/>
          </p:cNvSpPr>
          <p:nvPr>
            <p:ph idx="1"/>
          </p:nvPr>
        </p:nvSpPr>
        <p:spPr>
          <a:xfrm>
            <a:off x="469340" y="1552754"/>
            <a:ext cx="10888912" cy="4882551"/>
          </a:xfrm>
        </p:spPr>
        <p:txBody>
          <a:bodyPr>
            <a:normAutofit fontScale="77500" lnSpcReduction="20000"/>
          </a:bodyPr>
          <a:lstStyle/>
          <a:p>
            <a:pPr marL="342900" lvl="0" indent="-342900">
              <a:lnSpc>
                <a:spcPct val="103000"/>
              </a:lnSpc>
              <a:spcAft>
                <a:spcPts val="20"/>
              </a:spcAft>
              <a:buFont typeface="Symbol" panose="05050102010706020507" pitchFamily="18" charset="2"/>
              <a:buChar char=""/>
            </a:pPr>
            <a:endParaRPr lang="en-AU" sz="18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20000"/>
              </a:lnSpc>
              <a:spcAft>
                <a:spcPts val="20"/>
              </a:spcAft>
              <a:buFont typeface="Symbol" panose="05050102010706020507" pitchFamily="18" charset="2"/>
              <a:buChar char=""/>
            </a:pPr>
            <a:r>
              <a:rPr lang="en-AU" sz="2200" kern="100" dirty="0">
                <a:solidFill>
                  <a:srgbClr val="000000"/>
                </a:solidFill>
                <a:effectLst/>
                <a:latin typeface="Calibri" panose="020F0502020204030204" pitchFamily="34" charset="0"/>
                <a:ea typeface="Calibri" panose="020F0502020204030204" pitchFamily="34" charset="0"/>
              </a:rPr>
              <a:t>To effectively represent postgraduate students within ANUSA, it is essential to address their distinct interests and priorities, which often differ from those of undergraduates. </a:t>
            </a:r>
          </a:p>
          <a:p>
            <a:pPr marL="342900" lvl="0" indent="-342900">
              <a:lnSpc>
                <a:spcPct val="120000"/>
              </a:lnSpc>
              <a:spcAft>
                <a:spcPts val="20"/>
              </a:spcAft>
              <a:buFont typeface="Symbol" panose="05050102010706020507" pitchFamily="18" charset="2"/>
              <a:buChar char=""/>
            </a:pPr>
            <a:endParaRPr lang="en-AU" sz="22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20000"/>
              </a:lnSpc>
              <a:spcAft>
                <a:spcPts val="20"/>
              </a:spcAft>
              <a:buFont typeface="Symbol" panose="05050102010706020507" pitchFamily="18" charset="2"/>
              <a:buChar char=""/>
            </a:pPr>
            <a:r>
              <a:rPr lang="en-AU" sz="2200" kern="100" dirty="0">
                <a:solidFill>
                  <a:srgbClr val="000000"/>
                </a:solidFill>
                <a:effectLst/>
                <a:latin typeface="Calibri" panose="020F0502020204030204" pitchFamily="34" charset="0"/>
                <a:ea typeface="Calibri" panose="020F0502020204030204" pitchFamily="34" charset="0"/>
              </a:rPr>
              <a:t>Postgraduate students typically focus more on their academic and professional development and show less interest in student politics. </a:t>
            </a:r>
          </a:p>
          <a:p>
            <a:pPr marL="342900" lvl="0" indent="-342900">
              <a:lnSpc>
                <a:spcPct val="120000"/>
              </a:lnSpc>
              <a:spcAft>
                <a:spcPts val="20"/>
              </a:spcAft>
              <a:buFont typeface="Symbol" panose="05050102010706020507" pitchFamily="18" charset="2"/>
              <a:buChar char=""/>
            </a:pPr>
            <a:endParaRPr lang="en-AU" sz="2200" kern="100" dirty="0">
              <a:solidFill>
                <a:srgbClr val="000000"/>
              </a:solidFill>
              <a:latin typeface="Calibri" panose="020F0502020204030204" pitchFamily="34" charset="0"/>
              <a:ea typeface="Calibri" panose="020F0502020204030204" pitchFamily="34" charset="0"/>
            </a:endParaRPr>
          </a:p>
          <a:p>
            <a:pPr marL="342900" lvl="0" indent="-342900">
              <a:lnSpc>
                <a:spcPct val="120000"/>
              </a:lnSpc>
              <a:spcAft>
                <a:spcPts val="20"/>
              </a:spcAft>
              <a:buFont typeface="Symbol" panose="05050102010706020507" pitchFamily="18" charset="2"/>
              <a:buChar char=""/>
            </a:pPr>
            <a:r>
              <a:rPr lang="en-AU" sz="2200" kern="100" dirty="0">
                <a:solidFill>
                  <a:srgbClr val="000000"/>
                </a:solidFill>
                <a:effectLst/>
                <a:latin typeface="Calibri" panose="020F0502020204030204" pitchFamily="34" charset="0"/>
                <a:ea typeface="Calibri" panose="020F0502020204030204" pitchFamily="34" charset="0"/>
              </a:rPr>
              <a:t>Replicating the undergraduate approach to representation and engagement will not effectively cater to postgraduate students. </a:t>
            </a:r>
          </a:p>
          <a:p>
            <a:pPr marL="342900" lvl="0" indent="-342900">
              <a:lnSpc>
                <a:spcPct val="120000"/>
              </a:lnSpc>
              <a:spcAft>
                <a:spcPts val="20"/>
              </a:spcAft>
              <a:buFont typeface="Symbol" panose="05050102010706020507" pitchFamily="18" charset="2"/>
              <a:buChar char=""/>
            </a:pPr>
            <a:endParaRPr lang="en-AU" sz="22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20000"/>
              </a:lnSpc>
              <a:spcAft>
                <a:spcPts val="20"/>
              </a:spcAft>
              <a:buFont typeface="Symbol" panose="05050102010706020507" pitchFamily="18" charset="2"/>
              <a:buChar char=""/>
            </a:pPr>
            <a:r>
              <a:rPr lang="en-AU" sz="2200" kern="100" dirty="0">
                <a:solidFill>
                  <a:srgbClr val="000000"/>
                </a:solidFill>
                <a:effectLst/>
                <a:latin typeface="Calibri" panose="020F0502020204030204" pitchFamily="34" charset="0"/>
                <a:ea typeface="Calibri" panose="020F0502020204030204" pitchFamily="34" charset="0"/>
              </a:rPr>
              <a:t>There was strong acknowledgement among students interviewed that the current system of election to the SRC and executive disadvantages postgraduate students. </a:t>
            </a:r>
          </a:p>
          <a:p>
            <a:pPr marL="0" lvl="0" indent="0">
              <a:lnSpc>
                <a:spcPct val="120000"/>
              </a:lnSpc>
              <a:spcAft>
                <a:spcPts val="20"/>
              </a:spcAft>
              <a:buNone/>
            </a:pPr>
            <a:endParaRPr lang="en-AU" sz="22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20000"/>
              </a:lnSpc>
              <a:buFont typeface="Symbol" panose="05050102010706020507" pitchFamily="18" charset="2"/>
              <a:buChar char=""/>
            </a:pPr>
            <a:r>
              <a:rPr lang="en-AU" sz="2200" kern="100" dirty="0">
                <a:solidFill>
                  <a:srgbClr val="000000"/>
                </a:solidFill>
                <a:effectLst/>
                <a:latin typeface="Calibri" panose="020F0502020204030204" pitchFamily="34" charset="0"/>
                <a:ea typeface="Calibri" panose="020F0502020204030204" pitchFamily="34" charset="0"/>
              </a:rPr>
              <a:t>Many postgraduate students are only on campus for short periods and are combining their university studies with full-time jobs and family commitments. They have limited time to run an election campaign, attend lengthy meetings and take on demanding roles</a:t>
            </a:r>
          </a:p>
          <a:p>
            <a:pPr marL="234950" indent="-6350">
              <a:lnSpc>
                <a:spcPct val="103000"/>
              </a:lnSpc>
            </a:pPr>
            <a:endParaRPr lang="en-AU" sz="1800" kern="100" dirty="0">
              <a:solidFill>
                <a:srgbClr val="000000"/>
              </a:solidFill>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2691878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B39A-83AF-4134-83D2-F3282FD472E5}"/>
              </a:ext>
            </a:extLst>
          </p:cNvPr>
          <p:cNvSpPr>
            <a:spLocks noGrp="1"/>
          </p:cNvSpPr>
          <p:nvPr>
            <p:ph type="title"/>
          </p:nvPr>
        </p:nvSpPr>
        <p:spPr>
          <a:xfrm>
            <a:off x="353684" y="702156"/>
            <a:ext cx="11257124" cy="393399"/>
          </a:xfrm>
        </p:spPr>
        <p:txBody>
          <a:bodyPr>
            <a:normAutofit fontScale="90000"/>
          </a:bodyPr>
          <a:lstStyle/>
          <a:p>
            <a:r>
              <a:rPr lang="en-AU" dirty="0"/>
              <a:t>Representation of post graduate students</a:t>
            </a:r>
          </a:p>
        </p:txBody>
      </p:sp>
      <p:sp>
        <p:nvSpPr>
          <p:cNvPr id="3" name="Content Placeholder 2">
            <a:extLst>
              <a:ext uri="{FF2B5EF4-FFF2-40B4-BE49-F238E27FC236}">
                <a16:creationId xmlns:a16="http://schemas.microsoft.com/office/drawing/2014/main" id="{87892D15-1713-45CE-89E2-23F0E8C39BCE}"/>
              </a:ext>
            </a:extLst>
          </p:cNvPr>
          <p:cNvSpPr>
            <a:spLocks noGrp="1"/>
          </p:cNvSpPr>
          <p:nvPr>
            <p:ph idx="1"/>
          </p:nvPr>
        </p:nvSpPr>
        <p:spPr>
          <a:xfrm>
            <a:off x="353681" y="1385047"/>
            <a:ext cx="11257125" cy="5388977"/>
          </a:xfrm>
        </p:spPr>
        <p:txBody>
          <a:bodyPr>
            <a:normAutofit/>
          </a:bodyPr>
          <a:lstStyle/>
          <a:p>
            <a:pPr marL="342900" lvl="0" indent="-342900">
              <a:buFont typeface="Symbol" panose="05050102010706020507" pitchFamily="18" charset="2"/>
              <a:buChar char=""/>
            </a:pPr>
            <a:endParaRPr lang="en-AU" sz="2600" kern="1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Many postgraduate students reported a widely held perception that ANUSA is only interested in engaging with politically active students which creates a barrier to their engagement. </a:t>
            </a:r>
          </a:p>
          <a:p>
            <a:pPr marL="342900" lvl="0" indent="-342900">
              <a:buFont typeface="Symbol" panose="05050102010706020507" pitchFamily="18" charset="2"/>
              <a:buChar char=""/>
            </a:pPr>
            <a:endParaRPr lang="en-AU" sz="2000" kern="100" dirty="0">
              <a:solidFill>
                <a:srgbClr val="000000"/>
              </a:solidFill>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2000" kern="100" dirty="0">
                <a:solidFill>
                  <a:srgbClr val="000000"/>
                </a:solidFill>
                <a:effectLst/>
                <a:latin typeface="Calibri" panose="020F0502020204030204" pitchFamily="34" charset="0"/>
                <a:ea typeface="Calibri" panose="020F0502020204030204" pitchFamily="34" charset="0"/>
              </a:rPr>
              <a:t>The review found that ANUSA has taken steps to engage with post graduate students through a range of initiatives including newsletters and specific events.  </a:t>
            </a:r>
          </a:p>
          <a:p>
            <a:pPr marL="342900" lvl="0" indent="-342900">
              <a:buFont typeface="Symbol" panose="05050102010706020507" pitchFamily="18" charset="2"/>
              <a:buChar char=""/>
            </a:pPr>
            <a:endParaRPr lang="en-US" sz="2000" kern="1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2000" kern="100" dirty="0">
                <a:solidFill>
                  <a:srgbClr val="000000"/>
                </a:solidFill>
                <a:effectLst/>
                <a:latin typeface="Calibri" panose="020F0502020204030204" pitchFamily="34" charset="0"/>
                <a:ea typeface="Calibri" panose="020F0502020204030204" pitchFamily="34" charset="0"/>
              </a:rPr>
              <a:t>However, to address the widely held perception that ANUSA is purely political, ANUSA may need to consider targeted communication strategies to convey the benefits and services </a:t>
            </a:r>
            <a:r>
              <a:rPr lang="en-US" sz="2000" kern="100" dirty="0">
                <a:solidFill>
                  <a:srgbClr val="000000"/>
                </a:solidFill>
                <a:latin typeface="Calibri" panose="020F0502020204030204" pitchFamily="34" charset="0"/>
                <a:ea typeface="Calibri" panose="020F0502020204030204" pitchFamily="34" charset="0"/>
              </a:rPr>
              <a:t>the organisation </a:t>
            </a:r>
            <a:r>
              <a:rPr lang="en-US" sz="2000" kern="100" dirty="0">
                <a:solidFill>
                  <a:srgbClr val="000000"/>
                </a:solidFill>
                <a:effectLst/>
                <a:latin typeface="Calibri" panose="020F0502020204030204" pitchFamily="34" charset="0"/>
                <a:ea typeface="Calibri" panose="020F0502020204030204" pitchFamily="34" charset="0"/>
              </a:rPr>
              <a:t>offers to postgraduates.</a:t>
            </a:r>
            <a:endParaRPr lang="en-AU" sz="2000" kern="100" dirty="0">
              <a:solidFill>
                <a:srgbClr val="000000"/>
              </a:solidFill>
              <a:effectLst/>
              <a:latin typeface="Calibri" panose="020F0502020204030204" pitchFamily="34" charset="0"/>
              <a:ea typeface="Calibri" panose="020F0502020204030204" pitchFamily="34" charset="0"/>
            </a:endParaRPr>
          </a:p>
          <a:p>
            <a:pPr marL="0" indent="0">
              <a:lnSpc>
                <a:spcPct val="107000"/>
              </a:lnSpc>
              <a:spcAft>
                <a:spcPts val="800"/>
              </a:spcAft>
              <a:buNone/>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3000"/>
              </a:lnSpc>
              <a:spcAft>
                <a:spcPts val="20"/>
              </a:spcAft>
              <a:buFont typeface="Symbol" panose="05050102010706020507" pitchFamily="18" charset="2"/>
              <a:buChar char=""/>
            </a:pPr>
            <a:endParaRPr lang="en-AU" sz="1800" kern="100" dirty="0">
              <a:solidFill>
                <a:srgbClr val="000000"/>
              </a:solidFill>
              <a:effectLst/>
              <a:latin typeface="Calibri" panose="020F0502020204030204" pitchFamily="34" charset="0"/>
              <a:ea typeface="Calibri" panose="020F0502020204030204" pitchFamily="34" charset="0"/>
            </a:endParaRPr>
          </a:p>
          <a:p>
            <a:pPr marL="234950" indent="-6350">
              <a:lnSpc>
                <a:spcPct val="103000"/>
              </a:lnSpc>
            </a:pPr>
            <a:endParaRPr lang="en-AU" sz="1800" kern="100" dirty="0">
              <a:solidFill>
                <a:srgbClr val="000000"/>
              </a:solidFill>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714265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B39A-83AF-4134-83D2-F3282FD472E5}"/>
              </a:ext>
            </a:extLst>
          </p:cNvPr>
          <p:cNvSpPr>
            <a:spLocks noGrp="1"/>
          </p:cNvSpPr>
          <p:nvPr>
            <p:ph type="title"/>
          </p:nvPr>
        </p:nvSpPr>
        <p:spPr>
          <a:xfrm>
            <a:off x="353684" y="702156"/>
            <a:ext cx="11257124" cy="393399"/>
          </a:xfrm>
        </p:spPr>
        <p:txBody>
          <a:bodyPr>
            <a:normAutofit fontScale="90000"/>
          </a:bodyPr>
          <a:lstStyle/>
          <a:p>
            <a:r>
              <a:rPr lang="en-AU" dirty="0"/>
              <a:t>Representation of post graduate students</a:t>
            </a:r>
          </a:p>
        </p:txBody>
      </p:sp>
      <p:sp>
        <p:nvSpPr>
          <p:cNvPr id="3" name="Content Placeholder 2">
            <a:extLst>
              <a:ext uri="{FF2B5EF4-FFF2-40B4-BE49-F238E27FC236}">
                <a16:creationId xmlns:a16="http://schemas.microsoft.com/office/drawing/2014/main" id="{87892D15-1713-45CE-89E2-23F0E8C39BCE}"/>
              </a:ext>
            </a:extLst>
          </p:cNvPr>
          <p:cNvSpPr>
            <a:spLocks noGrp="1"/>
          </p:cNvSpPr>
          <p:nvPr>
            <p:ph idx="1"/>
          </p:nvPr>
        </p:nvSpPr>
        <p:spPr>
          <a:xfrm>
            <a:off x="189781" y="1791478"/>
            <a:ext cx="11421026" cy="4462673"/>
          </a:xfrm>
        </p:spPr>
        <p:txBody>
          <a:bodyPr>
            <a:normAutofit/>
          </a:bodyPr>
          <a:lstStyle/>
          <a:p>
            <a:pPr marL="342900" lvl="0" indent="-342900">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While a number of the postgraduate students interviewed for this review, believed ANUSA should consider establishing one or two dedicated identified postgrad positions, the majority of students interviewed did not support this proposal. They argued that nothing prevents postgraduate students standing for election for any of the SRC roles.</a:t>
            </a:r>
          </a:p>
          <a:p>
            <a:pPr marL="0" lvl="0" indent="0">
              <a:spcAft>
                <a:spcPts val="20"/>
              </a:spcAft>
              <a:buNone/>
            </a:pPr>
            <a:endParaRPr lang="en-AU" sz="2000" kern="100" dirty="0">
              <a:solidFill>
                <a:srgbClr val="000000"/>
              </a:solidFill>
              <a:latin typeface="Calibri" panose="020F0502020204030204" pitchFamily="34" charset="0"/>
              <a:ea typeface="Calibri" panose="020F0502020204030204" pitchFamily="34" charset="0"/>
            </a:endParaRPr>
          </a:p>
          <a:p>
            <a:pPr marL="342900" lvl="0" indent="-342900">
              <a:spcAft>
                <a:spcPts val="20"/>
              </a:spcAft>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Given this resistance, ANUSA needs to consider alternative ways to ensure postgraduate students have a voice in decision-making processes.</a:t>
            </a:r>
          </a:p>
          <a:p>
            <a:pPr marL="342900" lvl="0" indent="-342900">
              <a:buFont typeface="Symbol" panose="05050102010706020507" pitchFamily="18" charset="2"/>
              <a:buChar char=""/>
            </a:pPr>
            <a:endParaRPr lang="en-AU" sz="2400" kern="100" dirty="0">
              <a:solidFill>
                <a:srgbClr val="000000"/>
              </a:solidFill>
              <a:effectLst/>
              <a:latin typeface="Calibri" panose="020F0502020204030204" pitchFamily="34" charset="0"/>
              <a:ea typeface="Calibri" panose="020F0502020204030204" pitchFamily="34" charset="0"/>
            </a:endParaRPr>
          </a:p>
          <a:p>
            <a:pPr marL="228600">
              <a:lnSpc>
                <a:spcPct val="107000"/>
              </a:lnSpc>
              <a:spcAft>
                <a:spcPts val="800"/>
              </a:spcAft>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3000"/>
              </a:lnSpc>
              <a:spcAft>
                <a:spcPts val="20"/>
              </a:spcAft>
              <a:buFont typeface="Symbol" panose="05050102010706020507" pitchFamily="18" charset="2"/>
              <a:buChar char=""/>
            </a:pPr>
            <a:endParaRPr lang="en-AU" sz="1800" kern="100" dirty="0">
              <a:solidFill>
                <a:srgbClr val="000000"/>
              </a:solidFill>
              <a:effectLst/>
              <a:latin typeface="Calibri" panose="020F0502020204030204" pitchFamily="34" charset="0"/>
              <a:ea typeface="Calibri" panose="020F0502020204030204" pitchFamily="34" charset="0"/>
            </a:endParaRPr>
          </a:p>
          <a:p>
            <a:pPr marL="234950" indent="-6350">
              <a:lnSpc>
                <a:spcPct val="103000"/>
              </a:lnSpc>
            </a:pPr>
            <a:endParaRPr lang="en-AU" sz="1800" kern="100" dirty="0">
              <a:solidFill>
                <a:srgbClr val="000000"/>
              </a:solidFill>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2483970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B39A-83AF-4134-83D2-F3282FD472E5}"/>
              </a:ext>
            </a:extLst>
          </p:cNvPr>
          <p:cNvSpPr>
            <a:spLocks noGrp="1"/>
          </p:cNvSpPr>
          <p:nvPr>
            <p:ph type="title"/>
          </p:nvPr>
        </p:nvSpPr>
        <p:spPr>
          <a:xfrm>
            <a:off x="353684" y="702156"/>
            <a:ext cx="11257124" cy="393399"/>
          </a:xfrm>
        </p:spPr>
        <p:txBody>
          <a:bodyPr>
            <a:normAutofit fontScale="90000"/>
          </a:bodyPr>
          <a:lstStyle/>
          <a:p>
            <a:r>
              <a:rPr lang="en-AU" dirty="0"/>
              <a:t>Representation of post graduate students</a:t>
            </a:r>
          </a:p>
        </p:txBody>
      </p:sp>
      <p:sp>
        <p:nvSpPr>
          <p:cNvPr id="3" name="Content Placeholder 2">
            <a:extLst>
              <a:ext uri="{FF2B5EF4-FFF2-40B4-BE49-F238E27FC236}">
                <a16:creationId xmlns:a16="http://schemas.microsoft.com/office/drawing/2014/main" id="{87892D15-1713-45CE-89E2-23F0E8C39BCE}"/>
              </a:ext>
            </a:extLst>
          </p:cNvPr>
          <p:cNvSpPr>
            <a:spLocks noGrp="1"/>
          </p:cNvSpPr>
          <p:nvPr>
            <p:ph idx="1"/>
          </p:nvPr>
        </p:nvSpPr>
        <p:spPr>
          <a:xfrm>
            <a:off x="353683" y="1242205"/>
            <a:ext cx="11257124" cy="5615796"/>
          </a:xfrm>
        </p:spPr>
        <p:txBody>
          <a:bodyPr>
            <a:normAutofit/>
          </a:bodyPr>
          <a:lstStyle/>
          <a:p>
            <a:pPr marL="0" lvl="0" indent="0">
              <a:lnSpc>
                <a:spcPct val="103000"/>
              </a:lnSpc>
              <a:buNone/>
            </a:pPr>
            <a:endParaRPr lang="en-AU" sz="1800" i="1"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buFont typeface="Symbol" panose="05050102010706020507" pitchFamily="18" charset="2"/>
              <a:buChar char=""/>
            </a:pPr>
            <a:r>
              <a:rPr lang="en-AU" sz="1800" kern="100" dirty="0">
                <a:solidFill>
                  <a:srgbClr val="000000"/>
                </a:solidFill>
                <a:effectLst/>
                <a:latin typeface="Calibri" panose="020F0502020204030204" pitchFamily="34" charset="0"/>
                <a:ea typeface="Calibri" panose="020F0502020204030204" pitchFamily="34" charset="0"/>
              </a:rPr>
              <a:t>“</a:t>
            </a:r>
            <a:r>
              <a:rPr lang="en-AU" sz="2000" kern="100" dirty="0">
                <a:solidFill>
                  <a:srgbClr val="000000"/>
                </a:solidFill>
                <a:effectLst/>
                <a:latin typeface="Calibri" panose="020F0502020204030204" pitchFamily="34" charset="0"/>
                <a:ea typeface="Calibri" panose="020F0502020204030204" pitchFamily="34" charset="0"/>
              </a:rPr>
              <a:t>Politics is a bit of a barrier for postgrads.”</a:t>
            </a: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“I worry that ANUSA’s challenge of integrating postgrads is that the time commitment is a barrier.”</a:t>
            </a: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“Postgrad interest is definitely on the service side.”</a:t>
            </a: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“Postgrad events need improving.”</a:t>
            </a: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“To ensure postgrad representation you need identified postgrad positions.”</a:t>
            </a: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“The entire general reps are undergraduate and there is no motivation for postgrads.”</a:t>
            </a: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“We are not able to get people to meetings.”</a:t>
            </a: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“Everyone who comes here to do a Masters needs a job – at present it is too reputationally risky to include ANUSA on my resume.”</a:t>
            </a: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“Undergraduate interests are not necessarily postgrad interests.”</a:t>
            </a:r>
          </a:p>
          <a:p>
            <a:pPr marL="342900" lvl="0" indent="-342900">
              <a:lnSpc>
                <a:spcPct val="103000"/>
              </a:lnSpc>
              <a:buFont typeface="Symbol" panose="05050102010706020507" pitchFamily="18" charset="2"/>
              <a:buChar char=""/>
            </a:pPr>
            <a:r>
              <a:rPr lang="en-AU" sz="2000" kern="100" dirty="0">
                <a:solidFill>
                  <a:srgbClr val="000000"/>
                </a:solidFill>
                <a:effectLst/>
                <a:latin typeface="Calibri" panose="020F0502020204030204" pitchFamily="34" charset="0"/>
                <a:ea typeface="Calibri" panose="020F0502020204030204" pitchFamily="34" charset="0"/>
              </a:rPr>
              <a:t>“Exec needs a post grad rep.” </a:t>
            </a:r>
          </a:p>
          <a:p>
            <a:pPr marL="342900" lvl="0" indent="-342900">
              <a:lnSpc>
                <a:spcPct val="103000"/>
              </a:lnSpc>
              <a:spcAft>
                <a:spcPts val="20"/>
              </a:spcAft>
              <a:buFont typeface="Symbol" panose="05050102010706020507" pitchFamily="18" charset="2"/>
              <a:buChar char=""/>
            </a:pPr>
            <a:endParaRPr lang="en-AU" sz="1800" kern="100" dirty="0">
              <a:solidFill>
                <a:srgbClr val="000000"/>
              </a:solidFill>
              <a:effectLst/>
              <a:latin typeface="Calibri" panose="020F0502020204030204" pitchFamily="34" charset="0"/>
              <a:ea typeface="Calibri" panose="020F0502020204030204" pitchFamily="34" charset="0"/>
            </a:endParaRPr>
          </a:p>
          <a:p>
            <a:pPr marL="234950" indent="-6350">
              <a:lnSpc>
                <a:spcPct val="103000"/>
              </a:lnSpc>
            </a:pPr>
            <a:endParaRPr lang="en-AU" sz="1800" kern="100" dirty="0">
              <a:solidFill>
                <a:srgbClr val="000000"/>
              </a:solidFill>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1871639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0EBC-3958-4A07-96DE-1BD8D46A27D2}"/>
              </a:ext>
            </a:extLst>
          </p:cNvPr>
          <p:cNvSpPr>
            <a:spLocks noGrp="1"/>
          </p:cNvSpPr>
          <p:nvPr>
            <p:ph type="title"/>
          </p:nvPr>
        </p:nvSpPr>
        <p:spPr>
          <a:xfrm>
            <a:off x="478172" y="702156"/>
            <a:ext cx="11132635" cy="547804"/>
          </a:xfrm>
        </p:spPr>
        <p:txBody>
          <a:bodyPr/>
          <a:lstStyle/>
          <a:p>
            <a:r>
              <a:rPr lang="en-AU" dirty="0"/>
              <a:t>recommendations</a:t>
            </a:r>
          </a:p>
        </p:txBody>
      </p:sp>
      <p:sp>
        <p:nvSpPr>
          <p:cNvPr id="3" name="Content Placeholder 2">
            <a:extLst>
              <a:ext uri="{FF2B5EF4-FFF2-40B4-BE49-F238E27FC236}">
                <a16:creationId xmlns:a16="http://schemas.microsoft.com/office/drawing/2014/main" id="{D9CF80F6-06FB-44D2-9A55-FE3DBB06D172}"/>
              </a:ext>
            </a:extLst>
          </p:cNvPr>
          <p:cNvSpPr>
            <a:spLocks noGrp="1"/>
          </p:cNvSpPr>
          <p:nvPr>
            <p:ph idx="1"/>
          </p:nvPr>
        </p:nvSpPr>
        <p:spPr>
          <a:xfrm>
            <a:off x="184559" y="1518408"/>
            <a:ext cx="11367526" cy="4999838"/>
          </a:xfrm>
        </p:spPr>
        <p:txBody>
          <a:bodyPr>
            <a:normAutofit/>
          </a:bodyPr>
          <a:lstStyle/>
          <a:p>
            <a:pPr>
              <a:lnSpc>
                <a:spcPct val="107000"/>
              </a:lnSpc>
              <a:spcAft>
                <a:spcPts val="8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2213B285-7CA7-AC55-6487-BCB0AB4044D2}"/>
              </a:ext>
            </a:extLst>
          </p:cNvPr>
          <p:cNvSpPr txBox="1"/>
          <p:nvPr/>
        </p:nvSpPr>
        <p:spPr>
          <a:xfrm>
            <a:off x="305583" y="156881"/>
            <a:ext cx="10883132" cy="6093528"/>
          </a:xfrm>
          <a:prstGeom prst="rect">
            <a:avLst/>
          </a:prstGeom>
          <a:noFill/>
        </p:spPr>
        <p:txBody>
          <a:bodyPr wrap="square">
            <a:spAutoFit/>
          </a:bodyPr>
          <a:lstStyle/>
          <a:p>
            <a:pPr marL="463550" indent="-6350">
              <a:lnSpc>
                <a:spcPct val="103000"/>
              </a:lnSpc>
              <a:spcAft>
                <a:spcPts val="20"/>
              </a:spcAft>
            </a:pPr>
            <a:endParaRPr lang="en-AU" sz="1800" b="1"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endParaRPr lang="en-AU" b="1" kern="100" dirty="0">
              <a:solidFill>
                <a:srgbClr val="000000"/>
              </a:solidFill>
              <a:latin typeface="Calibri" panose="020F0502020204030204" pitchFamily="34" charset="0"/>
              <a:ea typeface="Calibri" panose="020F0502020204030204" pitchFamily="34" charset="0"/>
            </a:endParaRPr>
          </a:p>
          <a:p>
            <a:pPr marL="463550" indent="-6350">
              <a:lnSpc>
                <a:spcPct val="103000"/>
              </a:lnSpc>
              <a:spcAft>
                <a:spcPts val="20"/>
              </a:spcAft>
            </a:pPr>
            <a:endParaRPr lang="en-AU" sz="1800" b="1"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endParaRPr lang="en-AU" b="1" kern="100" dirty="0">
              <a:solidFill>
                <a:srgbClr val="000000"/>
              </a:solidFill>
              <a:latin typeface="Calibri" panose="020F0502020204030204" pitchFamily="34" charset="0"/>
              <a:ea typeface="Calibri" panose="020F0502020204030204" pitchFamily="34" charset="0"/>
            </a:endParaRPr>
          </a:p>
          <a:p>
            <a:pPr marL="463550" indent="-6350">
              <a:lnSpc>
                <a:spcPct val="103000"/>
              </a:lnSpc>
              <a:spcAft>
                <a:spcPts val="20"/>
              </a:spcAft>
            </a:pPr>
            <a:endParaRPr lang="en-AU" b="1" kern="100" dirty="0">
              <a:solidFill>
                <a:srgbClr val="000000"/>
              </a:solidFill>
              <a:latin typeface="Calibri" panose="020F0502020204030204" pitchFamily="34" charset="0"/>
              <a:ea typeface="Calibri" panose="020F0502020204030204" pitchFamily="34" charset="0"/>
            </a:endParaRPr>
          </a:p>
          <a:p>
            <a:pPr marL="463550" indent="-6350">
              <a:lnSpc>
                <a:spcPct val="103000"/>
              </a:lnSpc>
              <a:spcAft>
                <a:spcPts val="20"/>
              </a:spcAft>
            </a:pPr>
            <a:r>
              <a:rPr lang="en-AU" sz="2400" b="1" kern="100" dirty="0">
                <a:solidFill>
                  <a:srgbClr val="000000"/>
                </a:solidFill>
                <a:effectLst/>
                <a:latin typeface="Calibri" panose="020F0502020204030204" pitchFamily="34" charset="0"/>
                <a:ea typeface="Calibri" panose="020F0502020204030204" pitchFamily="34" charset="0"/>
              </a:rPr>
              <a:t>Constitutional Amendments</a:t>
            </a:r>
            <a:endParaRPr lang="en-AU" sz="2400"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r>
              <a:rPr lang="en-AU" sz="1800" u="none" strike="noStrike" kern="100" dirty="0">
                <a:solidFill>
                  <a:srgbClr val="000000"/>
                </a:solidFill>
                <a:effectLst/>
                <a:latin typeface="Calibri" panose="020F0502020204030204" pitchFamily="34" charset="0"/>
                <a:ea typeface="Calibri" panose="020F0502020204030204" pitchFamily="34" charset="0"/>
              </a:rPr>
              <a:t> </a:t>
            </a:r>
            <a:endParaRPr lang="en-AU" sz="1800" kern="100" dirty="0">
              <a:solidFill>
                <a:srgbClr val="000000"/>
              </a:solidFill>
              <a:effectLst/>
              <a:latin typeface="Calibri" panose="020F0502020204030204" pitchFamily="34" charset="0"/>
              <a:ea typeface="Calibri" panose="020F0502020204030204" pitchFamily="34" charset="0"/>
            </a:endParaRPr>
          </a:p>
          <a:p>
            <a:pPr marL="800100" lvl="1" indent="-342900">
              <a:spcAft>
                <a:spcPts val="20"/>
              </a:spcAft>
              <a:buFont typeface="+mj-lt"/>
              <a:buAutoNum type="arabicPeriod"/>
            </a:pPr>
            <a:r>
              <a:rPr lang="en-AU" sz="2000" kern="100" dirty="0">
                <a:solidFill>
                  <a:srgbClr val="000000"/>
                </a:solidFill>
                <a:effectLst/>
                <a:latin typeface="Calibri" panose="020F0502020204030204" pitchFamily="34" charset="0"/>
                <a:ea typeface="Calibri" panose="020F0502020204030204" pitchFamily="34" charset="0"/>
              </a:rPr>
              <a:t>Amend the constitution to formally designate the executive as the primary governing body of ANUSA with legal responsibility for key decisions, fiduciary duties, and overall governance. </a:t>
            </a:r>
          </a:p>
          <a:p>
            <a:pPr marL="800100" lvl="1" indent="-342900">
              <a:spcAft>
                <a:spcPts val="20"/>
              </a:spcAft>
              <a:buFont typeface="+mj-lt"/>
              <a:buAutoNum type="arabicPeriod"/>
            </a:pPr>
            <a:endParaRPr lang="en-AU" sz="2000" kern="100" dirty="0">
              <a:solidFill>
                <a:srgbClr val="000000"/>
              </a:solidFill>
              <a:latin typeface="Calibri" panose="020F0502020204030204" pitchFamily="34" charset="0"/>
              <a:ea typeface="Calibri" panose="020F0502020204030204" pitchFamily="34" charset="0"/>
            </a:endParaRPr>
          </a:p>
          <a:p>
            <a:pPr marL="1257300" lvl="2" indent="-342900">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This shift would address several current risks associated with the SRC serving as the “</a:t>
            </a:r>
            <a:r>
              <a:rPr lang="en-AU" sz="2000" kern="100" dirty="0">
                <a:solidFill>
                  <a:srgbClr val="000000"/>
                </a:solidFill>
                <a:latin typeface="Calibri" panose="020F0502020204030204" pitchFamily="34" charset="0"/>
                <a:ea typeface="Calibri" panose="020F0502020204030204" pitchFamily="34" charset="0"/>
              </a:rPr>
              <a:t>committee of the association”</a:t>
            </a:r>
            <a:r>
              <a:rPr lang="en-AU" sz="2000" kern="100" dirty="0">
                <a:solidFill>
                  <a:srgbClr val="000000"/>
                </a:solidFill>
                <a:effectLst/>
                <a:latin typeface="Calibri" panose="020F0502020204030204" pitchFamily="34" charset="0"/>
                <a:ea typeface="Calibri" panose="020F0502020204030204" pitchFamily="34" charset="0"/>
              </a:rPr>
              <a:t>. These risks include the current contradictions and ambiguity regarding the roles of the SRC and the executive contained in the constitution; the inefficiency and ineffectiveness of managing governance with such a large and diverse group; the potential for factionalism to undermine unified decision-making; and the challenges of maintaining fiduciary duties in an adversarial, highly contested political environment. </a:t>
            </a:r>
          </a:p>
          <a:p>
            <a:pPr lvl="1">
              <a:spcAft>
                <a:spcPts val="20"/>
              </a:spcAft>
            </a:pPr>
            <a:endParaRPr lang="en-AU" kern="100" dirty="0">
              <a:solidFill>
                <a:srgbClr val="000000"/>
              </a:solidFill>
              <a:effectLst/>
              <a:latin typeface="Calibri" panose="020F0502020204030204" pitchFamily="34" charset="0"/>
              <a:ea typeface="Calibri" panose="020F0502020204030204" pitchFamily="34" charset="0"/>
            </a:endParaRPr>
          </a:p>
          <a:p>
            <a:pPr marL="800100" lvl="1" indent="-342900">
              <a:spcAft>
                <a:spcPts val="20"/>
              </a:spcAft>
              <a:buFont typeface="+mj-lt"/>
              <a:buAutoNum type="arabicPeriod"/>
            </a:pPr>
            <a:endParaRPr lang="en-AU" kern="100" dirty="0">
              <a:solidFill>
                <a:srgbClr val="000000"/>
              </a:solidFill>
              <a:latin typeface="Calibri" panose="020F0502020204030204" pitchFamily="34" charset="0"/>
              <a:ea typeface="Calibri" panose="020F0502020204030204" pitchFamily="34" charset="0"/>
            </a:endParaRPr>
          </a:p>
          <a:p>
            <a:pPr marL="800100" lvl="1" indent="-342900">
              <a:buFont typeface="+mj-lt"/>
              <a:buAutoNum type="arabicPeriod"/>
            </a:pPr>
            <a:endParaRPr lang="en-AU" sz="18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85059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0EBC-3958-4A07-96DE-1BD8D46A27D2}"/>
              </a:ext>
            </a:extLst>
          </p:cNvPr>
          <p:cNvSpPr>
            <a:spLocks noGrp="1"/>
          </p:cNvSpPr>
          <p:nvPr>
            <p:ph type="title"/>
          </p:nvPr>
        </p:nvSpPr>
        <p:spPr>
          <a:xfrm>
            <a:off x="478172" y="702156"/>
            <a:ext cx="11132635" cy="547804"/>
          </a:xfrm>
        </p:spPr>
        <p:txBody>
          <a:bodyPr/>
          <a:lstStyle/>
          <a:p>
            <a:r>
              <a:rPr lang="en-AU" dirty="0"/>
              <a:t>recommendations</a:t>
            </a:r>
          </a:p>
        </p:txBody>
      </p:sp>
      <p:sp>
        <p:nvSpPr>
          <p:cNvPr id="3" name="Content Placeholder 2">
            <a:extLst>
              <a:ext uri="{FF2B5EF4-FFF2-40B4-BE49-F238E27FC236}">
                <a16:creationId xmlns:a16="http://schemas.microsoft.com/office/drawing/2014/main" id="{D9CF80F6-06FB-44D2-9A55-FE3DBB06D172}"/>
              </a:ext>
            </a:extLst>
          </p:cNvPr>
          <p:cNvSpPr>
            <a:spLocks noGrp="1"/>
          </p:cNvSpPr>
          <p:nvPr>
            <p:ph idx="1"/>
          </p:nvPr>
        </p:nvSpPr>
        <p:spPr>
          <a:xfrm>
            <a:off x="184559" y="1518408"/>
            <a:ext cx="11367526" cy="4999838"/>
          </a:xfrm>
        </p:spPr>
        <p:txBody>
          <a:bodyPr>
            <a:normAutofit/>
          </a:bodyPr>
          <a:lstStyle/>
          <a:p>
            <a:pPr>
              <a:lnSpc>
                <a:spcPct val="107000"/>
              </a:lnSpc>
              <a:spcAft>
                <a:spcPts val="8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2213B285-7CA7-AC55-6487-BCB0AB4044D2}"/>
              </a:ext>
            </a:extLst>
          </p:cNvPr>
          <p:cNvSpPr txBox="1"/>
          <p:nvPr/>
        </p:nvSpPr>
        <p:spPr>
          <a:xfrm>
            <a:off x="0" y="874058"/>
            <a:ext cx="11833412" cy="5531194"/>
          </a:xfrm>
          <a:prstGeom prst="rect">
            <a:avLst/>
          </a:prstGeom>
          <a:noFill/>
        </p:spPr>
        <p:txBody>
          <a:bodyPr wrap="square">
            <a:spAutoFit/>
          </a:bodyPr>
          <a:lstStyle/>
          <a:p>
            <a:pPr marL="463550" indent="-6350">
              <a:lnSpc>
                <a:spcPct val="103000"/>
              </a:lnSpc>
              <a:spcAft>
                <a:spcPts val="20"/>
              </a:spcAft>
            </a:pPr>
            <a:endParaRPr lang="en-AU" sz="1800" b="1"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endParaRPr lang="en-AU" sz="2400"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r>
              <a:rPr lang="en-AU" sz="1800" u="none" strike="noStrike" kern="100" dirty="0">
                <a:solidFill>
                  <a:srgbClr val="000000"/>
                </a:solidFill>
                <a:effectLst/>
                <a:latin typeface="Calibri" panose="020F0502020204030204" pitchFamily="34" charset="0"/>
                <a:ea typeface="Calibri" panose="020F0502020204030204" pitchFamily="34" charset="0"/>
              </a:rPr>
              <a:t> </a:t>
            </a:r>
            <a:endParaRPr lang="en-AU" sz="1800" kern="100" dirty="0">
              <a:solidFill>
                <a:srgbClr val="000000"/>
              </a:solidFill>
              <a:effectLst/>
              <a:latin typeface="Calibri" panose="020F0502020204030204" pitchFamily="34" charset="0"/>
              <a:ea typeface="Calibri" panose="020F0502020204030204" pitchFamily="34" charset="0"/>
            </a:endParaRPr>
          </a:p>
          <a:p>
            <a:pPr lvl="1"/>
            <a:r>
              <a:rPr lang="en-AU" kern="100" dirty="0">
                <a:solidFill>
                  <a:srgbClr val="000000"/>
                </a:solidFill>
                <a:effectLst/>
                <a:latin typeface="Calibri" panose="020F0502020204030204" pitchFamily="34" charset="0"/>
                <a:ea typeface="Calibri" panose="020F0502020204030204" pitchFamily="34" charset="0"/>
              </a:rPr>
              <a:t>2.	</a:t>
            </a:r>
            <a:r>
              <a:rPr lang="en-AU" sz="2000" kern="100" dirty="0">
                <a:solidFill>
                  <a:srgbClr val="000000"/>
                </a:solidFill>
                <a:effectLst/>
                <a:latin typeface="Calibri" panose="020F0502020204030204" pitchFamily="34" charset="0"/>
                <a:ea typeface="Calibri" panose="020F0502020204030204" pitchFamily="34" charset="0"/>
              </a:rPr>
              <a:t>To ensure clarity and strengthen governance, section 10 of the constitution that relates 	to the role of 	the executive should explicitly state that the Executive is collectively responsible for the strategic 	leadership of ANUSA and is required to:</a:t>
            </a:r>
          </a:p>
          <a:p>
            <a:pPr marL="1257300" lvl="2" indent="-342900">
              <a:buFont typeface="Wingdings" panose="05000000000000000000" pitchFamily="2" charset="2"/>
              <a:buChar char="§"/>
            </a:pPr>
            <a:r>
              <a:rPr lang="en-AU" sz="2000" kern="100" dirty="0">
                <a:solidFill>
                  <a:srgbClr val="000000"/>
                </a:solidFill>
                <a:effectLst/>
                <a:latin typeface="Calibri" panose="020F0502020204030204" pitchFamily="34" charset="0"/>
                <a:ea typeface="Calibri" panose="020F0502020204030204" pitchFamily="34" charset="0"/>
              </a:rPr>
              <a:t>act in the best Interests of ANUSA at all times; </a:t>
            </a:r>
          </a:p>
          <a:p>
            <a:pPr marL="1257300" lvl="2" indent="-342900">
              <a:buFont typeface="Wingdings" panose="05000000000000000000" pitchFamily="2" charset="2"/>
              <a:buChar char="§"/>
            </a:pPr>
            <a:r>
              <a:rPr lang="en-AU" sz="2000" kern="100" dirty="0">
                <a:solidFill>
                  <a:srgbClr val="000000"/>
                </a:solidFill>
                <a:effectLst/>
                <a:latin typeface="Calibri" panose="020F0502020204030204" pitchFamily="34" charset="0"/>
                <a:ea typeface="Calibri" panose="020F0502020204030204" pitchFamily="34" charset="0"/>
              </a:rPr>
              <a:t>make decisions with care, diligence, and honesty, ensuring all actions benefit the association; </a:t>
            </a:r>
          </a:p>
          <a:p>
            <a:pPr marL="1257300" lvl="2" indent="-342900">
              <a:buFont typeface="Wingdings" panose="05000000000000000000" pitchFamily="2" charset="2"/>
              <a:buChar char="§"/>
            </a:pPr>
            <a:r>
              <a:rPr lang="en-AU" sz="2000" kern="100" dirty="0">
                <a:solidFill>
                  <a:srgbClr val="000000"/>
                </a:solidFill>
                <a:effectLst/>
                <a:latin typeface="Calibri" panose="020F0502020204030204" pitchFamily="34" charset="0"/>
                <a:ea typeface="Calibri" panose="020F0502020204030204" pitchFamily="34" charset="0"/>
              </a:rPr>
              <a:t>avoid situations where personal interests could conflict with those of ANUSA and maintain transparency in their actions;</a:t>
            </a:r>
          </a:p>
          <a:p>
            <a:pPr marL="1257300" lvl="2" indent="-342900">
              <a:buFont typeface="Wingdings" panose="05000000000000000000" pitchFamily="2" charset="2"/>
              <a:buChar char="§"/>
            </a:pPr>
            <a:r>
              <a:rPr lang="en-AU" sz="2000" kern="100" dirty="0">
                <a:solidFill>
                  <a:srgbClr val="000000"/>
                </a:solidFill>
                <a:effectLst/>
                <a:latin typeface="Calibri" panose="020F0502020204030204" pitchFamily="34" charset="0"/>
                <a:ea typeface="Calibri" panose="020F0502020204030204" pitchFamily="34" charset="0"/>
              </a:rPr>
              <a:t>maintain confidentiality of sensitive information acquired through their role, ensuring it is not misused for personal or political gain; and</a:t>
            </a:r>
          </a:p>
          <a:p>
            <a:pPr marL="1257300" lvl="2" indent="-342900">
              <a:spcAft>
                <a:spcPts val="20"/>
              </a:spcAft>
              <a:buFont typeface="Wingdings" panose="05000000000000000000" pitchFamily="2" charset="2"/>
              <a:buChar char="§"/>
            </a:pPr>
            <a:r>
              <a:rPr lang="en-AU" sz="2000" kern="100" dirty="0">
                <a:solidFill>
                  <a:srgbClr val="000000"/>
                </a:solidFill>
                <a:effectLst/>
                <a:latin typeface="Calibri" panose="020F0502020204030204" pitchFamily="34" charset="0"/>
                <a:ea typeface="Calibri" panose="020F0502020204030204" pitchFamily="34" charset="0"/>
              </a:rPr>
              <a:t>collectively ensure accountability within the governance structure.</a:t>
            </a:r>
          </a:p>
          <a:p>
            <a:pPr marL="800100" lvl="1" indent="-342900">
              <a:lnSpc>
                <a:spcPct val="103000"/>
              </a:lnSpc>
              <a:spcAft>
                <a:spcPts val="20"/>
              </a:spcAft>
              <a:buFont typeface="+mj-lt"/>
              <a:buAutoNum type="arabicPeriod"/>
            </a:pPr>
            <a:endParaRPr lang="en-AU"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 </a:t>
            </a:r>
            <a:endParaRPr lang="en-AU"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r>
              <a:rPr lang="en-AU" sz="1800" kern="100" dirty="0">
                <a:solidFill>
                  <a:srgbClr val="000000"/>
                </a:solidFill>
                <a:effectLst/>
                <a:latin typeface="Calibri" panose="020F0502020204030204" pitchFamily="34" charset="0"/>
                <a:ea typeface="Calibri" panose="020F0502020204030204" pitchFamily="34" charset="0"/>
              </a:rPr>
              <a:t> </a:t>
            </a:r>
            <a:endParaRPr lang="en-AU" kern="100" dirty="0">
              <a:solidFill>
                <a:srgbClr val="000000"/>
              </a:solidFill>
              <a:effectLst/>
              <a:latin typeface="Calibri" panose="020F0502020204030204" pitchFamily="34" charset="0"/>
              <a:ea typeface="Calibri" panose="020F0502020204030204" pitchFamily="34" charset="0"/>
            </a:endParaRPr>
          </a:p>
          <a:p>
            <a:pPr marL="800100" lvl="1" indent="-342900">
              <a:spcAft>
                <a:spcPts val="20"/>
              </a:spcAft>
              <a:buFont typeface="+mj-lt"/>
              <a:buAutoNum type="arabicPeriod"/>
            </a:pPr>
            <a:endParaRPr lang="en-AU" kern="100" dirty="0">
              <a:solidFill>
                <a:srgbClr val="000000"/>
              </a:solidFill>
              <a:latin typeface="Calibri" panose="020F0502020204030204" pitchFamily="34" charset="0"/>
              <a:ea typeface="Calibri" panose="020F0502020204030204" pitchFamily="34" charset="0"/>
            </a:endParaRPr>
          </a:p>
          <a:p>
            <a:pPr marL="800100" lvl="1" indent="-342900">
              <a:buFont typeface="+mj-lt"/>
              <a:buAutoNum type="arabicPeriod"/>
            </a:pPr>
            <a:endParaRPr lang="en-AU" sz="18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68450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FE68-F1FE-4B30-B57A-7E4F69730821}"/>
              </a:ext>
            </a:extLst>
          </p:cNvPr>
          <p:cNvSpPr>
            <a:spLocks noGrp="1"/>
          </p:cNvSpPr>
          <p:nvPr>
            <p:ph type="title"/>
          </p:nvPr>
        </p:nvSpPr>
        <p:spPr>
          <a:xfrm>
            <a:off x="581192" y="702156"/>
            <a:ext cx="11029616" cy="665250"/>
          </a:xfrm>
        </p:spPr>
        <p:txBody>
          <a:bodyPr/>
          <a:lstStyle/>
          <a:p>
            <a:r>
              <a:rPr lang="en-AU" dirty="0"/>
              <a:t>recommendations</a:t>
            </a:r>
          </a:p>
        </p:txBody>
      </p:sp>
      <p:sp>
        <p:nvSpPr>
          <p:cNvPr id="3" name="Content Placeholder 2">
            <a:extLst>
              <a:ext uri="{FF2B5EF4-FFF2-40B4-BE49-F238E27FC236}">
                <a16:creationId xmlns:a16="http://schemas.microsoft.com/office/drawing/2014/main" id="{214D34A7-862E-4E6C-8E7C-6412F6520F0B}"/>
              </a:ext>
            </a:extLst>
          </p:cNvPr>
          <p:cNvSpPr>
            <a:spLocks noGrp="1"/>
          </p:cNvSpPr>
          <p:nvPr>
            <p:ph idx="1"/>
          </p:nvPr>
        </p:nvSpPr>
        <p:spPr>
          <a:xfrm>
            <a:off x="486562" y="1367407"/>
            <a:ext cx="11124246" cy="5276674"/>
          </a:xfrm>
        </p:spPr>
        <p:txBody>
          <a:bodyPr>
            <a:normAutofit/>
          </a:bodyPr>
          <a:lstStyle/>
          <a:p>
            <a:pPr marL="0" lvl="0" indent="0">
              <a:lnSpc>
                <a:spcPct val="100000"/>
              </a:lnSpc>
              <a:buNone/>
            </a:pPr>
            <a:r>
              <a:rPr lang="en-AU" sz="1800" kern="100" dirty="0">
                <a:solidFill>
                  <a:srgbClr val="000000"/>
                </a:solidFill>
                <a:effectLst/>
                <a:latin typeface="Calibri" panose="020F0502020204030204" pitchFamily="34" charset="0"/>
                <a:ea typeface="Calibri" panose="020F0502020204030204" pitchFamily="34" charset="0"/>
              </a:rPr>
              <a:t>3.	</a:t>
            </a:r>
            <a:r>
              <a:rPr lang="en-AU" sz="2000" kern="100" dirty="0">
                <a:solidFill>
                  <a:srgbClr val="000000"/>
                </a:solidFill>
                <a:effectLst/>
                <a:latin typeface="Calibri" panose="020F0502020204030204" pitchFamily="34" charset="0"/>
                <a:ea typeface="Calibri" panose="020F0502020204030204" pitchFamily="34" charset="0"/>
              </a:rPr>
              <a:t>Expand Section 1.4 of the ANUSA Standing Orders (Conduct at Meetings) to include behavioural rules 	that ensure all voices are heard, maintain respectful and constructive discussions, prohibit 	interruptions, and outline 	clear consequences for disruptive behaviour. This will foster a more 	inclusive and effective SRC environment. </a:t>
            </a:r>
          </a:p>
          <a:p>
            <a:pPr marL="228600" indent="0">
              <a:lnSpc>
                <a:spcPct val="100000"/>
              </a:lnSpc>
              <a:buNone/>
            </a:pPr>
            <a:endParaRPr lang="en-AU" sz="2000" kern="100" dirty="0">
              <a:solidFill>
                <a:srgbClr val="000000"/>
              </a:solidFill>
              <a:effectLst/>
              <a:latin typeface="Calibri" panose="020F0502020204030204" pitchFamily="34" charset="0"/>
              <a:ea typeface="Calibri" panose="020F0502020204030204" pitchFamily="34" charset="0"/>
            </a:endParaRPr>
          </a:p>
          <a:p>
            <a:pPr marL="0" lvl="0" indent="0">
              <a:lnSpc>
                <a:spcPct val="100000"/>
              </a:lnSpc>
              <a:buNone/>
            </a:pPr>
            <a:r>
              <a:rPr lang="en-AU" sz="2000" kern="100" dirty="0">
                <a:solidFill>
                  <a:srgbClr val="000000"/>
                </a:solidFill>
                <a:effectLst/>
                <a:latin typeface="Calibri" panose="020F0502020204030204" pitchFamily="34" charset="0"/>
                <a:ea typeface="Calibri" panose="020F0502020204030204" pitchFamily="34" charset="0"/>
              </a:rPr>
              <a:t>4.	Retain the current membership of the executive, along with the current structure with the President 	as both 	chair and CEO. </a:t>
            </a:r>
          </a:p>
          <a:p>
            <a:pPr marL="228600" indent="0">
              <a:lnSpc>
                <a:spcPct val="100000"/>
              </a:lnSpc>
              <a:buNone/>
            </a:pPr>
            <a:endParaRPr lang="en-AU" sz="2000" kern="100" dirty="0">
              <a:solidFill>
                <a:srgbClr val="000000"/>
              </a:solidFill>
              <a:effectLst/>
              <a:latin typeface="Calibri" panose="020F0502020204030204" pitchFamily="34" charset="0"/>
              <a:ea typeface="Calibri" panose="020F0502020204030204" pitchFamily="34" charset="0"/>
            </a:endParaRPr>
          </a:p>
          <a:p>
            <a:pPr marL="0" lvl="0" indent="0">
              <a:lnSpc>
                <a:spcPct val="100000"/>
              </a:lnSpc>
              <a:spcAft>
                <a:spcPts val="20"/>
              </a:spcAft>
              <a:buNone/>
            </a:pPr>
            <a:r>
              <a:rPr lang="en-AU" sz="2000" kern="100" dirty="0">
                <a:solidFill>
                  <a:srgbClr val="000000"/>
                </a:solidFill>
                <a:effectLst/>
                <a:latin typeface="Calibri" panose="020F0502020204030204" pitchFamily="34" charset="0"/>
                <a:ea typeface="Calibri" panose="020F0502020204030204" pitchFamily="34" charset="0"/>
              </a:rPr>
              <a:t>5.	Amend Section 9 (Representatives) of the constitution to remove college representatives from the 	SRC and 	prioritise their roles to focus on the EDC, allowing them to concentrate on academic 	interests and advocacy without the distraction of broader political issues. </a:t>
            </a:r>
          </a:p>
          <a:p>
            <a:pPr marL="228600" indent="0">
              <a:lnSpc>
                <a:spcPct val="103000"/>
              </a:lnSpc>
              <a:buNone/>
            </a:pPr>
            <a:r>
              <a:rPr lang="en-AU" sz="1800" kern="100" dirty="0">
                <a:solidFill>
                  <a:srgbClr val="000000"/>
                </a:solidFill>
                <a:latin typeface="Calibri" panose="020F0502020204030204" pitchFamily="34" charset="0"/>
                <a:ea typeface="Calibri" panose="020F0502020204030204" pitchFamily="34" charset="0"/>
              </a:rPr>
              <a:t> </a:t>
            </a:r>
          </a:p>
          <a:p>
            <a:endParaRPr lang="en-AU" dirty="0"/>
          </a:p>
        </p:txBody>
      </p:sp>
    </p:spTree>
    <p:extLst>
      <p:ext uri="{BB962C8B-B14F-4D97-AF65-F5344CB8AC3E}">
        <p14:creationId xmlns:p14="http://schemas.microsoft.com/office/powerpoint/2010/main" val="54788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52FD15-6CFF-2451-494F-5A81A71E5393}"/>
              </a:ext>
            </a:extLst>
          </p:cNvPr>
          <p:cNvSpPr>
            <a:spLocks noGrp="1"/>
          </p:cNvSpPr>
          <p:nvPr>
            <p:ph idx="1"/>
          </p:nvPr>
        </p:nvSpPr>
        <p:spPr>
          <a:xfrm>
            <a:off x="508958" y="810883"/>
            <a:ext cx="11101849" cy="5164467"/>
          </a:xfrm>
        </p:spPr>
        <p:txBody>
          <a:bodyPr numCol="2">
            <a:normAutofit fontScale="77500" lnSpcReduction="20000"/>
          </a:bodyPr>
          <a:lstStyle/>
          <a:p>
            <a:pPr marL="457200" indent="0">
              <a:lnSpc>
                <a:spcPct val="103000"/>
              </a:lnSpc>
              <a:spcAft>
                <a:spcPts val="20"/>
              </a:spcAft>
              <a:buNone/>
            </a:pPr>
            <a:endParaRPr lang="en-AU" sz="18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tabLst>
                <a:tab pos="-5715" algn="l"/>
                <a:tab pos="676275" algn="l"/>
              </a:tabLst>
            </a:pPr>
            <a:r>
              <a:rPr lang="en-AU" sz="1800" b="1" kern="100" dirty="0">
                <a:solidFill>
                  <a:srgbClr val="000000"/>
                </a:solidFill>
                <a:effectLst/>
                <a:latin typeface="Calibri" panose="020F0502020204030204" pitchFamily="34" charset="0"/>
                <a:ea typeface="Calibri" panose="020F0502020204030204" pitchFamily="34" charset="0"/>
              </a:rPr>
              <a:t>Executive Members (7 members)</a:t>
            </a:r>
            <a:r>
              <a:rPr lang="en-AU" sz="1800" kern="100" dirty="0">
                <a:solidFill>
                  <a:srgbClr val="000000"/>
                </a:solidFill>
                <a:effectLst/>
                <a:latin typeface="Calibri" panose="020F0502020204030204" pitchFamily="34" charset="0"/>
                <a:ea typeface="Calibri" panose="020F0502020204030204" pitchFamily="34" charset="0"/>
              </a:rPr>
              <a:t>:</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President: Oversees daily operations, represents students on the University Council and other committees, and acts as ANUSA’s official spokesperson.</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Vice President: Focuses on internal education matters, coordinates student appeals, and supports the President.</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Treasurer: Manages ANUSA’s finances, including budgeting and auditing.</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General Secretary: Responsible for internal administration, organizing meetings, and interpreting the constitution.</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Clubs Officer: Oversees the clubs’ program and organises events such as </a:t>
            </a:r>
            <a:br>
              <a:rPr lang="en-AU" sz="1500" kern="100" dirty="0">
                <a:solidFill>
                  <a:srgbClr val="000000"/>
                </a:solidFill>
                <a:effectLst/>
                <a:latin typeface="Calibri" panose="020F0502020204030204" pitchFamily="34" charset="0"/>
                <a:ea typeface="Calibri" panose="020F0502020204030204" pitchFamily="34" charset="0"/>
              </a:rPr>
            </a:br>
            <a:r>
              <a:rPr lang="en-AU" sz="1500" kern="100" dirty="0">
                <a:solidFill>
                  <a:srgbClr val="000000"/>
                </a:solidFill>
                <a:effectLst/>
                <a:latin typeface="Calibri" panose="020F0502020204030204" pitchFamily="34" charset="0"/>
                <a:ea typeface="Calibri" panose="020F0502020204030204" pitchFamily="34" charset="0"/>
              </a:rPr>
              <a:t>O-Week and Bush Week.</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Welfare Officer: Advocates for student welfare, addressing issues like housing, food security, and access to services.</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Education Officer: Manages higher education policy, organizes educational campaigns, and prepares submissions to government bodies.</a:t>
            </a:r>
          </a:p>
          <a:p>
            <a:pPr marL="435610" indent="0">
              <a:lnSpc>
                <a:spcPct val="103000"/>
              </a:lnSpc>
              <a:spcAft>
                <a:spcPts val="20"/>
              </a:spcAft>
              <a:buNone/>
            </a:pPr>
            <a:endParaRPr lang="en-AU" sz="18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tabLst>
                <a:tab pos="-5715" algn="l"/>
                <a:tab pos="676275" algn="l"/>
              </a:tabLst>
            </a:pPr>
            <a:r>
              <a:rPr lang="en-AU" sz="1800" b="1" kern="100" dirty="0">
                <a:solidFill>
                  <a:srgbClr val="000000"/>
                </a:solidFill>
                <a:effectLst/>
                <a:latin typeface="Calibri" panose="020F0502020204030204" pitchFamily="34" charset="0"/>
                <a:ea typeface="Calibri" panose="020F0502020204030204" pitchFamily="34" charset="0"/>
              </a:rPr>
              <a:t>Department Officers (7 members)</a:t>
            </a:r>
            <a:r>
              <a:rPr lang="en-AU" sz="1800" kern="100" dirty="0">
                <a:solidFill>
                  <a:srgbClr val="000000"/>
                </a:solidFill>
                <a:effectLst/>
                <a:latin typeface="Calibri" panose="020F0502020204030204" pitchFamily="34" charset="0"/>
                <a:ea typeface="Calibri" panose="020F0502020204030204" pitchFamily="34" charset="0"/>
              </a:rPr>
              <a:t>:</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Women's Officer: Represents female, non-binary, gender-diverse, and trans students.</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Queer Officer*: Represents LGBTQIA+ students.</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Environment Officer: Focuses on environmental issues.</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Indigenous Officer: Represents Indigenous students.</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International Students' Officer: Advocates for international students.</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Disabilities Officers: Represents students with disabilities.</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BIPOC Officer: Represents Black, Indigenous, and People of Colour.</a:t>
            </a:r>
          </a:p>
          <a:p>
            <a:pPr marL="435610" indent="0">
              <a:lnSpc>
                <a:spcPct val="103000"/>
              </a:lnSpc>
              <a:spcAft>
                <a:spcPts val="20"/>
              </a:spcAft>
              <a:buNone/>
            </a:pPr>
            <a:endParaRPr lang="en-AU" sz="18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mj-lt"/>
              <a:buAutoNum type="arabicPeriod"/>
              <a:tabLst>
                <a:tab pos="-5715" algn="l"/>
                <a:tab pos="676275" algn="l"/>
              </a:tabLst>
            </a:pPr>
            <a:endParaRPr lang="en-AU" sz="1800" b="1"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Font typeface="+mj-lt"/>
              <a:buAutoNum type="arabicPeriod"/>
              <a:tabLst>
                <a:tab pos="-5715" algn="l"/>
                <a:tab pos="676275" algn="l"/>
              </a:tabLst>
            </a:pPr>
            <a:endParaRPr lang="en-AU" sz="1800" b="1"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tabLst>
                <a:tab pos="-5715" algn="l"/>
                <a:tab pos="676275" algn="l"/>
              </a:tabLst>
            </a:pPr>
            <a:r>
              <a:rPr lang="en-AU" sz="1800" b="1" kern="100" dirty="0">
                <a:solidFill>
                  <a:srgbClr val="000000"/>
                </a:solidFill>
                <a:effectLst/>
                <a:latin typeface="Calibri" panose="020F0502020204030204" pitchFamily="34" charset="0"/>
                <a:ea typeface="Calibri" panose="020F0502020204030204" pitchFamily="34" charset="0"/>
              </a:rPr>
              <a:t>College Representatives (28 members):</a:t>
            </a:r>
            <a:endParaRPr lang="en-AU" sz="1800" kern="100" dirty="0">
              <a:solidFill>
                <a:srgbClr val="000000"/>
              </a:solidFill>
              <a:effectLst/>
              <a:latin typeface="Calibri" panose="020F0502020204030204" pitchFamily="34" charset="0"/>
              <a:ea typeface="Calibri" panose="020F0502020204030204" pitchFamily="34" charset="0"/>
            </a:endParaRP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latin typeface="Calibri" panose="020F0502020204030204" pitchFamily="34" charset="0"/>
                <a:ea typeface="Calibri" panose="020F0502020204030204" pitchFamily="34" charset="0"/>
              </a:rPr>
              <a:t>Four representatives for each of the seven academic colleges:</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latin typeface="Calibri" panose="020F0502020204030204" pitchFamily="34" charset="0"/>
                <a:ea typeface="Calibri" panose="020F0502020204030204" pitchFamily="34" charset="0"/>
              </a:rPr>
              <a:t>Two Undergraduate Representatives</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latin typeface="Calibri" panose="020F0502020204030204" pitchFamily="34" charset="0"/>
                <a:ea typeface="Calibri" panose="020F0502020204030204" pitchFamily="34" charset="0"/>
              </a:rPr>
              <a:t>One Postgraduate Coursework Representative</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latin typeface="Calibri" panose="020F0502020204030204" pitchFamily="34" charset="0"/>
                <a:ea typeface="Calibri" panose="020F0502020204030204" pitchFamily="34" charset="0"/>
              </a:rPr>
              <a:t>One Higher Degree by Research (HDR) Representative</a:t>
            </a:r>
          </a:p>
          <a:p>
            <a:pPr marL="669925" indent="0">
              <a:lnSpc>
                <a:spcPct val="103000"/>
              </a:lnSpc>
              <a:spcAft>
                <a:spcPts val="20"/>
              </a:spcAft>
              <a:buNone/>
            </a:pPr>
            <a:endParaRPr lang="en-AU" sz="18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tabLst>
                <a:tab pos="-5715" algn="l"/>
                <a:tab pos="676275" algn="l"/>
              </a:tabLst>
            </a:pPr>
            <a:r>
              <a:rPr lang="en-AU" sz="1800" b="1" kern="100" dirty="0">
                <a:solidFill>
                  <a:srgbClr val="000000"/>
                </a:solidFill>
                <a:effectLst/>
                <a:latin typeface="Calibri" panose="020F0502020204030204" pitchFamily="34" charset="0"/>
                <a:ea typeface="Calibri" panose="020F0502020204030204" pitchFamily="34" charset="0"/>
              </a:rPr>
              <a:t>General Representatives (14 members):</a:t>
            </a:r>
            <a:endParaRPr lang="en-AU" sz="1800" kern="100" dirty="0">
              <a:solidFill>
                <a:srgbClr val="000000"/>
              </a:solidFill>
              <a:effectLst/>
              <a:latin typeface="Calibri" panose="020F0502020204030204" pitchFamily="34" charset="0"/>
              <a:ea typeface="Calibri" panose="020F0502020204030204" pitchFamily="34" charset="0"/>
            </a:endParaRP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Provide general support to the Association and assist with various projects.</a:t>
            </a:r>
          </a:p>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tabLst>
                <a:tab pos="-5715" algn="l"/>
                <a:tab pos="676275" algn="l"/>
              </a:tabLst>
            </a:pPr>
            <a:r>
              <a:rPr lang="en-AU" sz="1800" b="1" kern="100" dirty="0">
                <a:solidFill>
                  <a:srgbClr val="000000"/>
                </a:solidFill>
                <a:effectLst/>
                <a:latin typeface="Calibri" panose="020F0502020204030204" pitchFamily="34" charset="0"/>
                <a:ea typeface="Calibri" panose="020F0502020204030204" pitchFamily="34" charset="0"/>
              </a:rPr>
              <a:t>Academic Representatives (3 members):</a:t>
            </a:r>
            <a:endParaRPr lang="en-AU" sz="1800" kern="100" dirty="0">
              <a:solidFill>
                <a:srgbClr val="000000"/>
              </a:solidFill>
              <a:effectLst/>
              <a:latin typeface="Calibri" panose="020F0502020204030204" pitchFamily="34" charset="0"/>
              <a:ea typeface="Calibri" panose="020F0502020204030204" pitchFamily="34" charset="0"/>
            </a:endParaRP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Undergraduate Coursework Officer: Represents undergraduate coursework students.</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Postgraduate Coursework Officer: Represents postgraduate coursework students.</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effectLst/>
                <a:latin typeface="Calibri" panose="020F0502020204030204" pitchFamily="34" charset="0"/>
                <a:ea typeface="Calibri" panose="020F0502020204030204" pitchFamily="34" charset="0"/>
              </a:rPr>
              <a:t>HDR Officer: Represents HDR students.</a:t>
            </a:r>
          </a:p>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tabLst>
                <a:tab pos="-5715" algn="l"/>
                <a:tab pos="676275" algn="l"/>
              </a:tabLst>
            </a:pPr>
            <a:r>
              <a:rPr lang="en-AU" sz="1800" b="1" kern="100" dirty="0">
                <a:solidFill>
                  <a:srgbClr val="000000"/>
                </a:solidFill>
                <a:effectLst/>
                <a:latin typeface="Calibri" panose="020F0502020204030204" pitchFamily="34" charset="0"/>
                <a:ea typeface="Calibri" panose="020F0502020204030204" pitchFamily="34" charset="0"/>
              </a:rPr>
              <a:t>Parents and Carers Officer</a:t>
            </a:r>
            <a:r>
              <a:rPr lang="en-AU" sz="1800" kern="100" dirty="0">
                <a:solidFill>
                  <a:srgbClr val="000000"/>
                </a:solidFill>
                <a:effectLst/>
                <a:latin typeface="Calibri" panose="020F0502020204030204" pitchFamily="34" charset="0"/>
                <a:ea typeface="Calibri" panose="020F0502020204030204" pitchFamily="34" charset="0"/>
              </a:rPr>
              <a:t> </a:t>
            </a:r>
            <a:r>
              <a:rPr lang="en-AU" sz="1800" b="1" kern="100" dirty="0">
                <a:solidFill>
                  <a:srgbClr val="000000"/>
                </a:solidFill>
                <a:effectLst/>
                <a:latin typeface="Calibri" panose="020F0502020204030204" pitchFamily="34" charset="0"/>
                <a:ea typeface="Calibri" panose="020F0502020204030204" pitchFamily="34" charset="0"/>
              </a:rPr>
              <a:t>(1)</a:t>
            </a:r>
          </a:p>
          <a:p>
            <a:pPr marL="666900" lvl="1" indent="-342900">
              <a:lnSpc>
                <a:spcPct val="103000"/>
              </a:lnSpc>
              <a:spcAft>
                <a:spcPts val="20"/>
              </a:spcAft>
              <a:buFont typeface="Symbol" panose="05050102010706020507" pitchFamily="18" charset="2"/>
              <a:buChar char=""/>
              <a:tabLst>
                <a:tab pos="441960" algn="l"/>
              </a:tabLst>
            </a:pPr>
            <a:r>
              <a:rPr lang="en-AU" sz="1500" kern="100" dirty="0">
                <a:solidFill>
                  <a:srgbClr val="000000"/>
                </a:solidFill>
                <a:latin typeface="Calibri" panose="020F0502020204030204" pitchFamily="34" charset="0"/>
                <a:ea typeface="Calibri" panose="020F0502020204030204" pitchFamily="34" charset="0"/>
              </a:rPr>
              <a:t>Supports student parents and carers.</a:t>
            </a:r>
          </a:p>
          <a:p>
            <a:pPr marL="457200" indent="0">
              <a:lnSpc>
                <a:spcPct val="103000"/>
              </a:lnSpc>
              <a:spcAft>
                <a:spcPts val="20"/>
              </a:spcAft>
              <a:buNone/>
            </a:pPr>
            <a:endParaRPr lang="en-AU" sz="1800" kern="100" dirty="0">
              <a:solidFill>
                <a:srgbClr val="000000"/>
              </a:solidFill>
              <a:effectLst/>
              <a:latin typeface="Calibri" panose="020F0502020204030204" pitchFamily="34" charset="0"/>
              <a:ea typeface="Calibri" panose="020F0502020204030204" pitchFamily="34" charset="0"/>
            </a:endParaRPr>
          </a:p>
          <a:p>
            <a:r>
              <a:rPr lang="en-AU" sz="2300" b="1" dirty="0"/>
              <a:t>Total SRC = 60 student representatives </a:t>
            </a:r>
          </a:p>
        </p:txBody>
      </p:sp>
    </p:spTree>
    <p:extLst>
      <p:ext uri="{BB962C8B-B14F-4D97-AF65-F5344CB8AC3E}">
        <p14:creationId xmlns:p14="http://schemas.microsoft.com/office/powerpoint/2010/main" val="3213666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95DF-AEAC-4CD9-B32D-BE51FEDA7064}"/>
              </a:ext>
            </a:extLst>
          </p:cNvPr>
          <p:cNvSpPr>
            <a:spLocks noGrp="1"/>
          </p:cNvSpPr>
          <p:nvPr>
            <p:ph type="title"/>
          </p:nvPr>
        </p:nvSpPr>
        <p:spPr>
          <a:xfrm>
            <a:off x="581192" y="702156"/>
            <a:ext cx="11029616" cy="606527"/>
          </a:xfrm>
        </p:spPr>
        <p:txBody>
          <a:bodyPr/>
          <a:lstStyle/>
          <a:p>
            <a:r>
              <a:rPr lang="en-AU" dirty="0"/>
              <a:t>recommendations</a:t>
            </a:r>
          </a:p>
        </p:txBody>
      </p:sp>
      <p:sp>
        <p:nvSpPr>
          <p:cNvPr id="3" name="Content Placeholder 2">
            <a:extLst>
              <a:ext uri="{FF2B5EF4-FFF2-40B4-BE49-F238E27FC236}">
                <a16:creationId xmlns:a16="http://schemas.microsoft.com/office/drawing/2014/main" id="{F7F97ACE-F32F-44F9-A02A-43ED807C224E}"/>
              </a:ext>
            </a:extLst>
          </p:cNvPr>
          <p:cNvSpPr>
            <a:spLocks noGrp="1"/>
          </p:cNvSpPr>
          <p:nvPr>
            <p:ph idx="1"/>
          </p:nvPr>
        </p:nvSpPr>
        <p:spPr>
          <a:xfrm>
            <a:off x="581192" y="1585519"/>
            <a:ext cx="11029615" cy="4681057"/>
          </a:xfrm>
        </p:spPr>
        <p:txBody>
          <a:bodyPr>
            <a:normAutofit/>
          </a:bodyPr>
          <a:lstStyle/>
          <a:p>
            <a:pPr marL="0" lvl="0" indent="0">
              <a:lnSpc>
                <a:spcPct val="107000"/>
              </a:lnSpc>
              <a:spcAft>
                <a:spcPts val="800"/>
              </a:spcAft>
              <a:buClrTx/>
              <a:buNone/>
            </a:pP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9183B843-1424-13C9-A050-0FB8865CF615}"/>
              </a:ext>
            </a:extLst>
          </p:cNvPr>
          <p:cNvSpPr txBox="1"/>
          <p:nvPr/>
        </p:nvSpPr>
        <p:spPr>
          <a:xfrm>
            <a:off x="422694" y="249348"/>
            <a:ext cx="11093570" cy="6158096"/>
          </a:xfrm>
          <a:prstGeom prst="rect">
            <a:avLst/>
          </a:prstGeom>
          <a:noFill/>
        </p:spPr>
        <p:txBody>
          <a:bodyPr wrap="square">
            <a:spAutoFit/>
          </a:bodyPr>
          <a:lstStyle/>
          <a:p>
            <a:pPr marL="342900" lvl="0" indent="-342900">
              <a:lnSpc>
                <a:spcPct val="103000"/>
              </a:lnSpc>
              <a:buFont typeface="+mj-lt"/>
              <a:buAutoNum type="arabicPeriod"/>
            </a:pPr>
            <a:endParaRPr lang="en-AU" sz="18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buFont typeface="+mj-lt"/>
              <a:buAutoNum type="arabicPeriod"/>
            </a:pPr>
            <a:endParaRPr lang="en-AU" kern="100" dirty="0">
              <a:solidFill>
                <a:srgbClr val="000000"/>
              </a:solidFill>
              <a:latin typeface="Calibri" panose="020F0502020204030204" pitchFamily="34" charset="0"/>
              <a:ea typeface="Calibri" panose="020F0502020204030204" pitchFamily="34" charset="0"/>
            </a:endParaRPr>
          </a:p>
          <a:p>
            <a:pPr marL="342900" lvl="0" indent="-342900">
              <a:lnSpc>
                <a:spcPct val="103000"/>
              </a:lnSpc>
              <a:buFont typeface="+mj-lt"/>
              <a:buAutoNum type="arabicPeriod"/>
            </a:pPr>
            <a:endParaRPr lang="en-AU" sz="18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buFont typeface="+mj-lt"/>
              <a:buAutoNum type="arabicPeriod"/>
            </a:pPr>
            <a:endParaRPr lang="en-AU" kern="100" dirty="0">
              <a:solidFill>
                <a:srgbClr val="000000"/>
              </a:solidFill>
              <a:latin typeface="Calibri" panose="020F0502020204030204" pitchFamily="34" charset="0"/>
              <a:ea typeface="Calibri" panose="020F0502020204030204" pitchFamily="34" charset="0"/>
            </a:endParaRPr>
          </a:p>
          <a:p>
            <a:pPr marL="342900" lvl="0" indent="-342900">
              <a:buAutoNum type="arabicPeriod" startAt="6"/>
            </a:pPr>
            <a:r>
              <a:rPr lang="en-AU" sz="2000" kern="100" dirty="0">
                <a:solidFill>
                  <a:srgbClr val="000000"/>
                </a:solidFill>
                <a:effectLst/>
                <a:latin typeface="Calibri" panose="020F0502020204030204" pitchFamily="34" charset="0"/>
                <a:ea typeface="Calibri" panose="020F0502020204030204" pitchFamily="34" charset="0"/>
              </a:rPr>
              <a:t>Amend Section 11 (Departments of the Association) of the constitution as follows:</a:t>
            </a:r>
          </a:p>
          <a:p>
            <a:pPr lvl="0"/>
            <a:endParaRPr lang="en-AU" sz="2000" kern="100" dirty="0">
              <a:solidFill>
                <a:srgbClr val="000000"/>
              </a:solidFill>
              <a:effectLst/>
              <a:latin typeface="Calibri" panose="020F0502020204030204" pitchFamily="34" charset="0"/>
              <a:ea typeface="Calibri" panose="020F0502020204030204" pitchFamily="34" charset="0"/>
            </a:endParaRPr>
          </a:p>
          <a:p>
            <a:pPr marL="800100" lvl="1" indent="-342900">
              <a:buFont typeface="Wingdings" panose="05000000000000000000" pitchFamily="2" charset="2"/>
              <a:buChar char="§"/>
            </a:pPr>
            <a:r>
              <a:rPr lang="en-AU" sz="2000" kern="100" dirty="0">
                <a:solidFill>
                  <a:srgbClr val="000000"/>
                </a:solidFill>
                <a:effectLst/>
                <a:latin typeface="Calibri" panose="020F0502020204030204" pitchFamily="34" charset="0"/>
                <a:ea typeface="Calibri" panose="020F0502020204030204" pitchFamily="34" charset="0"/>
              </a:rPr>
              <a:t>Remove the requirement for departments to have their own constitutions and regulations. Instead, implement department charters that outline the purpose, objectives, authority, and reporting processes to the SRC and the Executive. Department and committee charters do not need to be included in the constitution.  Charters provide flexibility, ensure alignment with ANUSA's overall governance framework, and simplify oversight and accountability.</a:t>
            </a:r>
          </a:p>
          <a:p>
            <a:pPr marL="800100" lvl="1" indent="-342900">
              <a:buFont typeface="Wingdings" panose="05000000000000000000" pitchFamily="2" charset="2"/>
              <a:buChar char="§"/>
            </a:pPr>
            <a:endParaRPr lang="en-AU" sz="2000" kern="100" dirty="0">
              <a:solidFill>
                <a:srgbClr val="000000"/>
              </a:solidFill>
              <a:effectLst/>
              <a:latin typeface="Calibri" panose="020F0502020204030204" pitchFamily="34" charset="0"/>
              <a:ea typeface="Calibri" panose="020F0502020204030204" pitchFamily="34" charset="0"/>
            </a:endParaRPr>
          </a:p>
          <a:p>
            <a:pPr marL="800100" lvl="1" indent="-342900">
              <a:buFont typeface="Wingdings" panose="05000000000000000000" pitchFamily="2" charset="2"/>
              <a:buChar char="§"/>
            </a:pPr>
            <a:r>
              <a:rPr lang="en-AU" sz="2000" kern="100" dirty="0">
                <a:solidFill>
                  <a:srgbClr val="000000"/>
                </a:solidFill>
                <a:effectLst/>
                <a:latin typeface="Calibri" panose="020F0502020204030204" pitchFamily="34" charset="0"/>
                <a:ea typeface="Calibri" panose="020F0502020204030204" pitchFamily="34" charset="0"/>
              </a:rPr>
              <a:t>Remove the specific reference to the amount of payment (currently set at no less than $5,000) from the constitution and establish a dynamic policy and procedure framework for determining the funding allocated to each department based on current needs and priorities.</a:t>
            </a:r>
          </a:p>
          <a:p>
            <a:pPr lvl="1"/>
            <a:endParaRPr lang="en-AU" sz="2000" kern="100" dirty="0">
              <a:solidFill>
                <a:srgbClr val="000000"/>
              </a:solidFill>
              <a:effectLst/>
              <a:latin typeface="Calibri" panose="020F0502020204030204" pitchFamily="34" charset="0"/>
              <a:ea typeface="Calibri" panose="020F0502020204030204" pitchFamily="34" charset="0"/>
            </a:endParaRPr>
          </a:p>
          <a:p>
            <a:pPr marL="800100" lvl="1" indent="-342900">
              <a:spcAft>
                <a:spcPts val="20"/>
              </a:spcAft>
              <a:buFont typeface="Wingdings" panose="05000000000000000000" pitchFamily="2" charset="2"/>
              <a:buChar char="§"/>
            </a:pPr>
            <a:r>
              <a:rPr lang="en-AU" sz="2000" kern="100" dirty="0">
                <a:solidFill>
                  <a:srgbClr val="000000"/>
                </a:solidFill>
                <a:effectLst/>
                <a:latin typeface="Calibri" panose="020F0502020204030204" pitchFamily="34" charset="0"/>
                <a:ea typeface="Calibri" panose="020F0502020204030204" pitchFamily="34" charset="0"/>
              </a:rPr>
              <a:t>Remove environment as a department to reinforce that the purpose of autonomous departments is to represent and advocate for historically marginalised student groups. If this cannot be agreed, consider making the environment officer a standalone specialist officer similar to the parents and carers Officer.</a:t>
            </a:r>
          </a:p>
        </p:txBody>
      </p:sp>
    </p:spTree>
    <p:extLst>
      <p:ext uri="{BB962C8B-B14F-4D97-AF65-F5344CB8AC3E}">
        <p14:creationId xmlns:p14="http://schemas.microsoft.com/office/powerpoint/2010/main" val="3483119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9DF2-56E2-4D59-B623-BA5EAA9A17CF}"/>
              </a:ext>
            </a:extLst>
          </p:cNvPr>
          <p:cNvSpPr>
            <a:spLocks noGrp="1"/>
          </p:cNvSpPr>
          <p:nvPr>
            <p:ph type="title"/>
          </p:nvPr>
        </p:nvSpPr>
        <p:spPr>
          <a:xfrm>
            <a:off x="353683" y="702156"/>
            <a:ext cx="11257125" cy="358893"/>
          </a:xfrm>
        </p:spPr>
        <p:txBody>
          <a:bodyPr>
            <a:normAutofit fontScale="90000"/>
          </a:bodyPr>
          <a:lstStyle/>
          <a:p>
            <a:r>
              <a:rPr lang="en-AU" dirty="0"/>
              <a:t>recommendations</a:t>
            </a:r>
          </a:p>
        </p:txBody>
      </p:sp>
      <p:sp>
        <p:nvSpPr>
          <p:cNvPr id="3" name="Content Placeholder 2">
            <a:extLst>
              <a:ext uri="{FF2B5EF4-FFF2-40B4-BE49-F238E27FC236}">
                <a16:creationId xmlns:a16="http://schemas.microsoft.com/office/drawing/2014/main" id="{F344195B-85F0-4391-968D-C4F22653F24D}"/>
              </a:ext>
            </a:extLst>
          </p:cNvPr>
          <p:cNvSpPr>
            <a:spLocks noGrp="1"/>
          </p:cNvSpPr>
          <p:nvPr>
            <p:ph idx="1"/>
          </p:nvPr>
        </p:nvSpPr>
        <p:spPr>
          <a:xfrm>
            <a:off x="353683" y="923026"/>
            <a:ext cx="11257125" cy="5232817"/>
          </a:xfrm>
        </p:spPr>
        <p:txBody>
          <a:bodyPr>
            <a:normAutofit/>
          </a:bodyPr>
          <a:lstStyle/>
          <a:p>
            <a:pPr marL="0" lvl="0" indent="0">
              <a:lnSpc>
                <a:spcPct val="103000"/>
              </a:lnSpc>
              <a:spcAft>
                <a:spcPts val="20"/>
              </a:spcAft>
              <a:buNone/>
            </a:pPr>
            <a:r>
              <a:rPr lang="en-AU" sz="2000" kern="100" dirty="0">
                <a:solidFill>
                  <a:srgbClr val="000000"/>
                </a:solidFill>
                <a:latin typeface="Calibri" panose="020F0502020204030204" pitchFamily="34" charset="0"/>
                <a:ea typeface="Calibri" panose="020F0502020204030204" pitchFamily="34" charset="0"/>
              </a:rPr>
              <a:t>7.	R</a:t>
            </a:r>
            <a:r>
              <a:rPr lang="en-AU" sz="2000" kern="100" dirty="0">
                <a:solidFill>
                  <a:srgbClr val="000000"/>
                </a:solidFill>
                <a:effectLst/>
                <a:latin typeface="Calibri" panose="020F0502020204030204" pitchFamily="34" charset="0"/>
                <a:ea typeface="Calibri" panose="020F0502020204030204" pitchFamily="34" charset="0"/>
              </a:rPr>
              <a:t>emove Section 18 (Committees of the Association) of the constitution and abolish the existing:</a:t>
            </a:r>
          </a:p>
          <a:p>
            <a:pPr lvl="2">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	Education Committee; </a:t>
            </a:r>
          </a:p>
          <a:p>
            <a:pPr lvl="2">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Disputes Committee; </a:t>
            </a:r>
          </a:p>
          <a:p>
            <a:pPr lvl="2">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Financial Review Committee; </a:t>
            </a:r>
          </a:p>
          <a:p>
            <a:pPr lvl="2">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Academic Management Committee; and </a:t>
            </a:r>
          </a:p>
          <a:p>
            <a:pPr lvl="2">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Parents and Carers Committee. </a:t>
            </a:r>
          </a:p>
          <a:p>
            <a:pPr marL="228600" indent="0">
              <a:lnSpc>
                <a:spcPct val="103000"/>
              </a:lnSpc>
              <a:spcAft>
                <a:spcPts val="20"/>
              </a:spcAft>
              <a:buNone/>
            </a:pPr>
            <a:endParaRPr lang="en-AU" sz="2000" kern="100" dirty="0">
              <a:solidFill>
                <a:srgbClr val="000000"/>
              </a:solidFill>
              <a:effectLst/>
              <a:latin typeface="Calibri" panose="020F0502020204030204" pitchFamily="34" charset="0"/>
              <a:ea typeface="Calibri" panose="020F0502020204030204" pitchFamily="34" charset="0"/>
            </a:endParaRPr>
          </a:p>
          <a:p>
            <a:pPr marL="0" lvl="0" indent="0">
              <a:buNone/>
            </a:pPr>
            <a:endParaRPr lang="en-AU" dirty="0"/>
          </a:p>
        </p:txBody>
      </p:sp>
    </p:spTree>
    <p:extLst>
      <p:ext uri="{BB962C8B-B14F-4D97-AF65-F5344CB8AC3E}">
        <p14:creationId xmlns:p14="http://schemas.microsoft.com/office/powerpoint/2010/main" val="341221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9DF2-56E2-4D59-B623-BA5EAA9A17CF}"/>
              </a:ext>
            </a:extLst>
          </p:cNvPr>
          <p:cNvSpPr>
            <a:spLocks noGrp="1"/>
          </p:cNvSpPr>
          <p:nvPr>
            <p:ph type="title"/>
          </p:nvPr>
        </p:nvSpPr>
        <p:spPr>
          <a:xfrm>
            <a:off x="353683" y="702156"/>
            <a:ext cx="11257125" cy="358893"/>
          </a:xfrm>
        </p:spPr>
        <p:txBody>
          <a:bodyPr>
            <a:normAutofit fontScale="90000"/>
          </a:bodyPr>
          <a:lstStyle/>
          <a:p>
            <a:r>
              <a:rPr lang="en-AU" dirty="0"/>
              <a:t>recommendations</a:t>
            </a:r>
          </a:p>
        </p:txBody>
      </p:sp>
      <p:sp>
        <p:nvSpPr>
          <p:cNvPr id="3" name="Content Placeholder 2">
            <a:extLst>
              <a:ext uri="{FF2B5EF4-FFF2-40B4-BE49-F238E27FC236}">
                <a16:creationId xmlns:a16="http://schemas.microsoft.com/office/drawing/2014/main" id="{F344195B-85F0-4391-968D-C4F22653F24D}"/>
              </a:ext>
            </a:extLst>
          </p:cNvPr>
          <p:cNvSpPr>
            <a:spLocks noGrp="1"/>
          </p:cNvSpPr>
          <p:nvPr>
            <p:ph idx="1"/>
          </p:nvPr>
        </p:nvSpPr>
        <p:spPr>
          <a:xfrm>
            <a:off x="439947" y="702157"/>
            <a:ext cx="11170861" cy="5453688"/>
          </a:xfrm>
        </p:spPr>
        <p:txBody>
          <a:bodyPr>
            <a:normAutofit/>
          </a:bodyPr>
          <a:lstStyle/>
          <a:p>
            <a:pPr marL="0" lvl="0" indent="0">
              <a:lnSpc>
                <a:spcPct val="103000"/>
              </a:lnSpc>
              <a:spcAft>
                <a:spcPts val="20"/>
              </a:spcAft>
              <a:buNone/>
            </a:pPr>
            <a:endParaRPr lang="en-AU" sz="2000" kern="100" dirty="0">
              <a:solidFill>
                <a:srgbClr val="000000"/>
              </a:solidFill>
              <a:effectLst/>
              <a:latin typeface="Calibri" panose="020F0502020204030204" pitchFamily="34" charset="0"/>
              <a:ea typeface="Calibri" panose="020F0502020204030204" pitchFamily="34" charset="0"/>
            </a:endParaRPr>
          </a:p>
          <a:p>
            <a:pPr marL="0" lvl="0" indent="0">
              <a:buNone/>
            </a:pPr>
            <a:r>
              <a:rPr lang="en-AU" sz="2000" kern="100" dirty="0">
                <a:solidFill>
                  <a:srgbClr val="000000"/>
                </a:solidFill>
                <a:latin typeface="Calibri" panose="020F0502020204030204" pitchFamily="34" charset="0"/>
                <a:ea typeface="Calibri" panose="020F0502020204030204" pitchFamily="34" charset="0"/>
              </a:rPr>
              <a:t>8</a:t>
            </a:r>
            <a:r>
              <a:rPr lang="en-AU" sz="2000" kern="100" dirty="0">
                <a:solidFill>
                  <a:srgbClr val="000000"/>
                </a:solidFill>
                <a:effectLst/>
                <a:latin typeface="Calibri" panose="020F0502020204030204" pitchFamily="34" charset="0"/>
                <a:ea typeface="Calibri" panose="020F0502020204030204" pitchFamily="34" charset="0"/>
              </a:rPr>
              <a:t>.	Amend Section 15 (Education Council) of the constitution to give the education officer the 	responsibility for 	</a:t>
            </a:r>
            <a:r>
              <a:rPr lang="en-GB" sz="2000" kern="100" dirty="0">
                <a:solidFill>
                  <a:srgbClr val="000000"/>
                </a:solidFill>
                <a:effectLst/>
                <a:latin typeface="Calibri" panose="020F0502020204030204" pitchFamily="34" charset="0"/>
                <a:ea typeface="Calibri" panose="020F0502020204030204" pitchFamily="34" charset="0"/>
              </a:rPr>
              <a:t>convening, chairing and organising the EDC with the vice president being the only 	other executive member represented on the council. Use this change as an opportunity to:</a:t>
            </a:r>
            <a:endParaRPr lang="en-AU" sz="2000" kern="100" dirty="0">
              <a:solidFill>
                <a:srgbClr val="000000"/>
              </a:solidFill>
              <a:effectLst/>
              <a:latin typeface="Calibri" panose="020F0502020204030204" pitchFamily="34" charset="0"/>
              <a:ea typeface="Calibri" panose="020F0502020204030204" pitchFamily="34" charset="0"/>
            </a:endParaRPr>
          </a:p>
          <a:p>
            <a:pPr marL="800100" lvl="2" indent="-342900" defTabSz="914400">
              <a:buFont typeface="Arial" panose="020B0604020202020204" pitchFamily="34" charset="0"/>
              <a:buChar char="•"/>
            </a:pPr>
            <a:r>
              <a:rPr lang="en-AU" sz="2000" kern="100" dirty="0">
                <a:solidFill>
                  <a:srgbClr val="000000"/>
                </a:solidFill>
                <a:latin typeface="Calibri" panose="020F0502020204030204" pitchFamily="34" charset="0"/>
                <a:ea typeface="Calibri" panose="020F0502020204030204" pitchFamily="34" charset="0"/>
              </a:rPr>
              <a:t>reinvigorate the EDC and transform it into a more effective forum for academic discussions, strategy formulation, policy influence, and post graduate engagement;</a:t>
            </a:r>
          </a:p>
          <a:p>
            <a:pPr marL="800100" lvl="2" indent="-342900" defTabSz="914400">
              <a:buFont typeface="Arial" panose="020B0604020202020204" pitchFamily="34" charset="0"/>
              <a:buChar char="•"/>
            </a:pPr>
            <a:r>
              <a:rPr lang="en-AU" sz="2000" kern="100" dirty="0">
                <a:solidFill>
                  <a:srgbClr val="000000"/>
                </a:solidFill>
                <a:latin typeface="Calibri" panose="020F0502020204030204" pitchFamily="34" charset="0"/>
                <a:ea typeface="Calibri" panose="020F0502020204030204" pitchFamily="34" charset="0"/>
              </a:rPr>
              <a:t>review </a:t>
            </a:r>
            <a:r>
              <a:rPr lang="en-GB" sz="2000" kern="100" dirty="0">
                <a:solidFill>
                  <a:srgbClr val="000000"/>
                </a:solidFill>
                <a:latin typeface="Calibri" panose="020F0502020204030204" pitchFamily="34" charset="0"/>
                <a:ea typeface="Calibri" panose="020F0502020204030204" pitchFamily="34" charset="0"/>
              </a:rPr>
              <a:t>the EDC’s terms of reference to ensure a clear purpose and effective access to the SRC and the executive;</a:t>
            </a:r>
            <a:endParaRPr lang="en-AU" sz="2000" kern="100" dirty="0">
              <a:solidFill>
                <a:srgbClr val="000000"/>
              </a:solidFill>
              <a:latin typeface="Calibri" panose="020F0502020204030204" pitchFamily="34" charset="0"/>
              <a:ea typeface="Calibri" panose="020F0502020204030204" pitchFamily="34" charset="0"/>
            </a:endParaRPr>
          </a:p>
          <a:p>
            <a:pPr marL="800100" lvl="2" indent="-342900" defTabSz="914400">
              <a:spcAft>
                <a:spcPts val="20"/>
              </a:spcAft>
              <a:buFont typeface="Arial" panose="020B0604020202020204" pitchFamily="34" charset="0"/>
              <a:buChar char="•"/>
            </a:pPr>
            <a:r>
              <a:rPr lang="en-AU" sz="2000" kern="100" dirty="0">
                <a:solidFill>
                  <a:srgbClr val="000000"/>
                </a:solidFill>
                <a:latin typeface="Calibri" panose="020F0502020204030204" pitchFamily="34" charset="0"/>
                <a:ea typeface="Calibri" panose="020F0502020204030204" pitchFamily="34" charset="0"/>
              </a:rPr>
              <a:t>consider expanding membership to provide for a number of open merit-based positions to enable non-elected post graduate students the opportunity to participate along with the college and academic representatives.</a:t>
            </a:r>
          </a:p>
          <a:p>
            <a:pPr marL="0" lvl="0" indent="0">
              <a:buNone/>
            </a:pPr>
            <a:endParaRPr lang="en-AU" dirty="0"/>
          </a:p>
        </p:txBody>
      </p:sp>
    </p:spTree>
    <p:extLst>
      <p:ext uri="{BB962C8B-B14F-4D97-AF65-F5344CB8AC3E}">
        <p14:creationId xmlns:p14="http://schemas.microsoft.com/office/powerpoint/2010/main" val="1819162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2412-B206-484F-B986-DD33BCDC6968}"/>
              </a:ext>
            </a:extLst>
          </p:cNvPr>
          <p:cNvSpPr>
            <a:spLocks noGrp="1"/>
          </p:cNvSpPr>
          <p:nvPr>
            <p:ph type="title"/>
          </p:nvPr>
        </p:nvSpPr>
        <p:spPr>
          <a:xfrm>
            <a:off x="581192" y="702156"/>
            <a:ext cx="11029616" cy="522637"/>
          </a:xfrm>
        </p:spPr>
        <p:txBody>
          <a:bodyPr/>
          <a:lstStyle/>
          <a:p>
            <a:r>
              <a:rPr lang="en-AU" dirty="0"/>
              <a:t>recommendations</a:t>
            </a:r>
          </a:p>
        </p:txBody>
      </p:sp>
      <p:sp>
        <p:nvSpPr>
          <p:cNvPr id="3" name="Content Placeholder 2">
            <a:extLst>
              <a:ext uri="{FF2B5EF4-FFF2-40B4-BE49-F238E27FC236}">
                <a16:creationId xmlns:a16="http://schemas.microsoft.com/office/drawing/2014/main" id="{2B2E9D24-7277-4EE8-888E-6B1B581F4946}"/>
              </a:ext>
            </a:extLst>
          </p:cNvPr>
          <p:cNvSpPr>
            <a:spLocks noGrp="1"/>
          </p:cNvSpPr>
          <p:nvPr>
            <p:ph idx="1"/>
          </p:nvPr>
        </p:nvSpPr>
        <p:spPr>
          <a:xfrm>
            <a:off x="422695" y="1922929"/>
            <a:ext cx="11112168" cy="4558553"/>
          </a:xfrm>
        </p:spPr>
        <p:txBody>
          <a:bodyPr>
            <a:normAutofit fontScale="25000" lnSpcReduction="20000"/>
          </a:bodyPr>
          <a:lstStyle/>
          <a:p>
            <a:pPr marL="342900" indent="-342900">
              <a:lnSpc>
                <a:spcPct val="100000"/>
              </a:lnSpc>
              <a:buClrTx/>
              <a:buAutoNum type="arabicPeriod" startAt="9"/>
            </a:pPr>
            <a:r>
              <a:rPr lang="en-AU" sz="8000" kern="100" dirty="0">
                <a:solidFill>
                  <a:srgbClr val="000000"/>
                </a:solidFill>
                <a:effectLst/>
                <a:latin typeface="Calibri" panose="020F0502020204030204" pitchFamily="34" charset="0"/>
                <a:ea typeface="Calibri" panose="020F0502020204030204" pitchFamily="34" charset="0"/>
              </a:rPr>
              <a:t>Review the ongoing requirement for an education committee in addition to the EDC. If assessed as still having a useful purpose, from a governance perspective, the education committee can be established by regulation or policy and should function as a sub-committee of the Education Council to ensure better alignment and coordination between these bodies. </a:t>
            </a:r>
          </a:p>
          <a:p>
            <a:pPr lvl="1">
              <a:buClrTx/>
              <a:buFont typeface="Arial" panose="020B0604020202020204" pitchFamily="34" charset="0"/>
              <a:buChar char="•"/>
            </a:pPr>
            <a:r>
              <a:rPr lang="en-AU" sz="8000" kern="100" dirty="0">
                <a:solidFill>
                  <a:srgbClr val="000000"/>
                </a:solidFill>
                <a:effectLst/>
                <a:latin typeface="Calibri" panose="020F0502020204030204" pitchFamily="34" charset="0"/>
                <a:ea typeface="Calibri" panose="020F0502020204030204" pitchFamily="34" charset="0"/>
              </a:rPr>
              <a:t>As a sub-committee of the Education Council, the education committee could focus on operational activities, policy implementation, and advocacy, engaging directly with the student body to address specific educational concerns. This arrangement the Education Council to concentrate on strategic oversight, policy formulation, and broad representation, ensuring that high-level academic issues are effectively addressed.</a:t>
            </a:r>
          </a:p>
          <a:p>
            <a:pPr lvl="1">
              <a:buClrTx/>
            </a:pPr>
            <a:endParaRPr lang="en-AU" sz="8000" kern="100" dirty="0">
              <a:solidFill>
                <a:srgbClr val="000000"/>
              </a:solidFill>
              <a:effectLst/>
              <a:latin typeface="Calibri" panose="020F0502020204030204" pitchFamily="34" charset="0"/>
              <a:ea typeface="Calibri" panose="020F0502020204030204" pitchFamily="34" charset="0"/>
            </a:endParaRPr>
          </a:p>
          <a:p>
            <a:pPr marL="342900" indent="-342900">
              <a:lnSpc>
                <a:spcPct val="100000"/>
              </a:lnSpc>
              <a:buClrTx/>
              <a:buFont typeface="Wingdings 2" panose="05020102010507070707" pitchFamily="18" charset="2"/>
              <a:buAutoNum type="arabicPeriod" startAt="9"/>
            </a:pPr>
            <a:r>
              <a:rPr lang="en-AU" sz="8000" kern="100" dirty="0">
                <a:solidFill>
                  <a:srgbClr val="000000"/>
                </a:solidFill>
                <a:latin typeface="Calibri" panose="020F0502020204030204" pitchFamily="34" charset="0"/>
                <a:ea typeface="Calibri" panose="020F0502020204030204" pitchFamily="34" charset="0"/>
              </a:rPr>
              <a:t>Streamline the ANUSA constitution by removing detailed operational elements, including redundant roles and non-functioning committees, and </a:t>
            </a:r>
            <a:r>
              <a:rPr lang="en-AU" sz="8000" kern="100" dirty="0">
                <a:solidFill>
                  <a:srgbClr val="000000"/>
                </a:solidFill>
                <a:latin typeface="Calibri" panose="020F0502020204030204" pitchFamily="34" charset="0"/>
              </a:rPr>
              <a:t>replacing</a:t>
            </a:r>
            <a:r>
              <a:rPr lang="en-AU" sz="8000" kern="100" dirty="0">
                <a:solidFill>
                  <a:srgbClr val="000000"/>
                </a:solidFill>
                <a:latin typeface="Calibri" panose="020F0502020204030204" pitchFamily="34" charset="0"/>
                <a:ea typeface="Calibri" panose="020F0502020204030204" pitchFamily="34" charset="0"/>
              </a:rPr>
              <a:t> them with adaptable policies and procedures. This approach allows for quicker and more effective responses to changing student needs and priorities, providing the flexibility to adapt roles and committee functions as necessary.</a:t>
            </a:r>
          </a:p>
          <a:p>
            <a:pPr marL="0" indent="0">
              <a:lnSpc>
                <a:spcPct val="100000"/>
              </a:lnSpc>
              <a:buClrTx/>
              <a:buNone/>
            </a:pPr>
            <a:endParaRPr lang="en-AU" sz="8000" kern="100" dirty="0">
              <a:solidFill>
                <a:srgbClr val="000000"/>
              </a:solidFill>
              <a:effectLst/>
              <a:latin typeface="Calibri" panose="020F0502020204030204" pitchFamily="34" charset="0"/>
              <a:ea typeface="Calibri" panose="020F0502020204030204" pitchFamily="34" charset="0"/>
            </a:endParaRPr>
          </a:p>
          <a:p>
            <a:pPr marL="630000" lvl="2" indent="0">
              <a:buClrTx/>
              <a:buNone/>
            </a:pPr>
            <a:r>
              <a:rPr lang="en-AU" sz="8000" kern="100" dirty="0">
                <a:solidFill>
                  <a:srgbClr val="000000"/>
                </a:solidFill>
                <a:effectLst/>
                <a:latin typeface="Calibri" panose="020F0502020204030204" pitchFamily="34" charset="0"/>
                <a:ea typeface="Calibri" panose="020F0502020204030204" pitchFamily="34" charset="0"/>
              </a:rPr>
              <a:t> </a:t>
            </a:r>
            <a:endParaRPr lang="en-AU" sz="8000" kern="100" dirty="0">
              <a:solidFill>
                <a:srgbClr val="000000"/>
              </a:solidFill>
              <a:latin typeface="Calibri" panose="020F0502020204030204" pitchFamily="34" charset="0"/>
              <a:ea typeface="Calibri" panose="020F0502020204030204" pitchFamily="34" charset="0"/>
            </a:endParaRPr>
          </a:p>
          <a:p>
            <a:pPr marL="324000" lvl="1" indent="0">
              <a:buClrTx/>
              <a:buNone/>
            </a:pPr>
            <a:endParaRPr lang="en-AU" sz="1800" kern="100" dirty="0">
              <a:solidFill>
                <a:srgbClr val="000000"/>
              </a:solidFill>
              <a:effectLst/>
              <a:latin typeface="Calibri" panose="020F0502020204030204" pitchFamily="34" charset="0"/>
              <a:ea typeface="Calibri" panose="020F0502020204030204" pitchFamily="34" charset="0"/>
            </a:endParaRPr>
          </a:p>
          <a:p>
            <a:pPr marL="342900" indent="-342900">
              <a:lnSpc>
                <a:spcPct val="100000"/>
              </a:lnSpc>
              <a:buClrTx/>
              <a:buAutoNum type="arabicPeriod" startAt="9"/>
            </a:pPr>
            <a:endParaRPr lang="en-AU" sz="1700" kern="100" dirty="0">
              <a:solidFill>
                <a:srgbClr val="000000"/>
              </a:solidFill>
              <a:effectLst/>
              <a:latin typeface="Calibri" panose="020F0502020204030204" pitchFamily="34" charset="0"/>
              <a:ea typeface="Calibri" panose="020F0502020204030204" pitchFamily="34" charset="0"/>
            </a:endParaRPr>
          </a:p>
          <a:p>
            <a:pPr marL="630000" lvl="2" indent="0">
              <a:buClrTx/>
              <a:buNone/>
            </a:pPr>
            <a:r>
              <a:rPr lang="en-AU" sz="1600" kern="100" dirty="0">
                <a:solidFill>
                  <a:srgbClr val="000000"/>
                </a:solidFill>
                <a:effectLst/>
                <a:latin typeface="Calibri" panose="020F0502020204030204" pitchFamily="34" charset="0"/>
                <a:ea typeface="Calibri" panose="020F0502020204030204" pitchFamily="34" charset="0"/>
              </a:rPr>
              <a:t> </a:t>
            </a:r>
            <a:endParaRPr lang="en-AU" sz="1800" kern="100" dirty="0">
              <a:solidFill>
                <a:srgbClr val="000000"/>
              </a:solidFill>
              <a:latin typeface="Calibri" panose="020F0502020204030204" pitchFamily="34" charset="0"/>
              <a:ea typeface="Calibri" panose="020F0502020204030204" pitchFamily="34" charset="0"/>
            </a:endParaRPr>
          </a:p>
          <a:p>
            <a:pPr marL="972900" lvl="2" indent="-342900">
              <a:buClrTx/>
              <a:buFont typeface="+mj-lt"/>
              <a:buAutoNum type="arabicPeriod"/>
            </a:pPr>
            <a:endParaRPr lang="en-AU" sz="1700" kern="100" dirty="0">
              <a:solidFill>
                <a:srgbClr val="000000"/>
              </a:solidFill>
              <a:latin typeface="Calibri" panose="020F0502020204030204" pitchFamily="34" charset="0"/>
              <a:ea typeface="Calibri" panose="020F0502020204030204" pitchFamily="34" charset="0"/>
            </a:endParaRPr>
          </a:p>
          <a:p>
            <a:pPr marL="972900" lvl="2" indent="-342900">
              <a:buClrTx/>
              <a:buFont typeface="+mj-lt"/>
              <a:buAutoNum type="arabicPeriod"/>
            </a:pPr>
            <a:endParaRPr lang="en-AU" sz="1700" kern="100" dirty="0">
              <a:solidFill>
                <a:srgbClr val="000000"/>
              </a:solidFill>
              <a:effectLst/>
              <a:latin typeface="Calibri" panose="020F0502020204030204" pitchFamily="34" charset="0"/>
              <a:ea typeface="Calibri" panose="020F0502020204030204" pitchFamily="34" charset="0"/>
            </a:endParaRPr>
          </a:p>
          <a:p>
            <a:pPr marL="972900" lvl="2" indent="-342900">
              <a:buClrTx/>
              <a:buFont typeface="+mj-lt"/>
              <a:buAutoNum type="arabicPeriod"/>
            </a:pPr>
            <a:endParaRPr lang="en-AU" sz="17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37810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15C2-0490-4530-A472-81489A11C025}"/>
              </a:ext>
            </a:extLst>
          </p:cNvPr>
          <p:cNvSpPr>
            <a:spLocks noGrp="1"/>
          </p:cNvSpPr>
          <p:nvPr>
            <p:ph type="title"/>
          </p:nvPr>
        </p:nvSpPr>
        <p:spPr>
          <a:xfrm>
            <a:off x="267419" y="702157"/>
            <a:ext cx="11343389" cy="298508"/>
          </a:xfrm>
        </p:spPr>
        <p:txBody>
          <a:bodyPr>
            <a:normAutofit fontScale="90000"/>
          </a:bodyPr>
          <a:lstStyle/>
          <a:p>
            <a:r>
              <a:rPr lang="en-AU" dirty="0"/>
              <a:t>  RECOMMENDATIONS</a:t>
            </a:r>
          </a:p>
        </p:txBody>
      </p:sp>
      <p:sp>
        <p:nvSpPr>
          <p:cNvPr id="3" name="Content Placeholder 2">
            <a:extLst>
              <a:ext uri="{FF2B5EF4-FFF2-40B4-BE49-F238E27FC236}">
                <a16:creationId xmlns:a16="http://schemas.microsoft.com/office/drawing/2014/main" id="{CB8F8596-6892-4F75-AE29-9360ADF34CBC}"/>
              </a:ext>
            </a:extLst>
          </p:cNvPr>
          <p:cNvSpPr>
            <a:spLocks noGrp="1"/>
          </p:cNvSpPr>
          <p:nvPr>
            <p:ph idx="1"/>
          </p:nvPr>
        </p:nvSpPr>
        <p:spPr>
          <a:xfrm>
            <a:off x="267419" y="1181027"/>
            <a:ext cx="11110476" cy="5676973"/>
          </a:xfrm>
        </p:spPr>
        <p:txBody>
          <a:bodyPr>
            <a:normAutofit fontScale="70000" lnSpcReduction="20000"/>
          </a:bodyPr>
          <a:lstStyle/>
          <a:p>
            <a:pPr marL="6350" indent="0">
              <a:lnSpc>
                <a:spcPct val="103000"/>
              </a:lnSpc>
              <a:spcAft>
                <a:spcPts val="20"/>
              </a:spcAft>
              <a:buNone/>
            </a:pPr>
            <a:r>
              <a:rPr lang="en-AU" sz="3400" b="1" kern="100" dirty="0">
                <a:solidFill>
                  <a:srgbClr val="000000"/>
                </a:solidFill>
                <a:effectLst/>
                <a:latin typeface="Calibri" panose="020F0502020204030204" pitchFamily="34" charset="0"/>
                <a:ea typeface="Calibri" panose="020F0502020204030204" pitchFamily="34" charset="0"/>
              </a:rPr>
              <a:t>Role Clarity and Accountability</a:t>
            </a:r>
            <a:endParaRPr lang="en-AU" sz="3400" kern="100" dirty="0">
              <a:solidFill>
                <a:srgbClr val="000000"/>
              </a:solidFill>
              <a:effectLst/>
              <a:latin typeface="Calibri" panose="020F0502020204030204" pitchFamily="34" charset="0"/>
              <a:ea typeface="Calibri" panose="020F0502020204030204" pitchFamily="34" charset="0"/>
            </a:endParaRPr>
          </a:p>
          <a:p>
            <a:pPr marL="6350" indent="0">
              <a:lnSpc>
                <a:spcPct val="103000"/>
              </a:lnSpc>
              <a:spcAft>
                <a:spcPts val="20"/>
              </a:spcAft>
              <a:buNone/>
            </a:pPr>
            <a:endParaRPr lang="en-AU" sz="1800" kern="100" dirty="0">
              <a:solidFill>
                <a:srgbClr val="000000"/>
              </a:solidFill>
              <a:effectLst/>
              <a:latin typeface="Calibri" panose="020F0502020204030204" pitchFamily="34" charset="0"/>
              <a:ea typeface="Calibri" panose="020F0502020204030204" pitchFamily="34" charset="0"/>
            </a:endParaRPr>
          </a:p>
          <a:p>
            <a:pPr marL="0" lvl="0" indent="0">
              <a:lnSpc>
                <a:spcPct val="100000"/>
              </a:lnSpc>
              <a:spcAft>
                <a:spcPts val="20"/>
              </a:spcAft>
              <a:buNone/>
            </a:pPr>
            <a:r>
              <a:rPr lang="en-AU" sz="2300" kern="100" dirty="0">
                <a:solidFill>
                  <a:srgbClr val="000000"/>
                </a:solidFill>
                <a:effectLst/>
                <a:latin typeface="Calibri" panose="020F0502020204030204" pitchFamily="34" charset="0"/>
                <a:ea typeface="Calibri" panose="020F0502020204030204" pitchFamily="34" charset="0"/>
              </a:rPr>
              <a:t>11</a:t>
            </a:r>
            <a:r>
              <a:rPr lang="en-AU" sz="1800" kern="100" dirty="0">
                <a:solidFill>
                  <a:srgbClr val="000000"/>
                </a:solidFill>
                <a:effectLst/>
                <a:latin typeface="Calibri" panose="020F0502020204030204" pitchFamily="34" charset="0"/>
                <a:ea typeface="Calibri" panose="020F0502020204030204" pitchFamily="34" charset="0"/>
              </a:rPr>
              <a:t>.	</a:t>
            </a:r>
            <a:r>
              <a:rPr lang="en-AU" sz="2300" kern="100" dirty="0">
                <a:solidFill>
                  <a:srgbClr val="000000"/>
                </a:solidFill>
                <a:effectLst/>
                <a:latin typeface="Calibri" panose="020F0502020204030204" pitchFamily="34" charset="0"/>
                <a:ea typeface="Calibri" panose="020F0502020204030204" pitchFamily="34" charset="0"/>
              </a:rPr>
              <a:t>Review and update the ANUSA code of conduct that outlines behaviours expected from all employees, elected 	officials, club 	and society representatives, and individuals in a relationship with ANUSA. The updated code of conduct should include clear 	consequences for breaches and a robust enforcement mechanism. The code of conduct should also form part of the induction 	for all new student representatives and staff. </a:t>
            </a:r>
          </a:p>
          <a:p>
            <a:pPr marL="0" indent="0">
              <a:lnSpc>
                <a:spcPct val="103000"/>
              </a:lnSpc>
              <a:spcAft>
                <a:spcPts val="20"/>
              </a:spcAft>
              <a:buNone/>
            </a:pPr>
            <a:endParaRPr lang="en-AU" sz="23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pPr>
            <a:r>
              <a:rPr lang="en-AU" sz="2300" kern="100" dirty="0">
                <a:solidFill>
                  <a:srgbClr val="000000"/>
                </a:solidFill>
                <a:effectLst/>
                <a:latin typeface="Calibri" panose="020F0502020204030204" pitchFamily="34" charset="0"/>
                <a:ea typeface="Calibri" panose="020F0502020204030204" pitchFamily="34" charset="0"/>
              </a:rPr>
              <a:t>12.	Once the executive is established as the governing body of ANUSA, every 3-5 years, the executive should engage in 	a strategic 	planning process that involves ANUSA student representatives, and ANUSA staff to develop a clear, well-researched, strategic 	plan that sets out broad goals and establishes priorities for the organisation. </a:t>
            </a:r>
          </a:p>
          <a:p>
            <a:pPr marL="0" indent="0">
              <a:lnSpc>
                <a:spcPct val="103000"/>
              </a:lnSpc>
              <a:spcAft>
                <a:spcPts val="20"/>
              </a:spcAft>
              <a:buNone/>
            </a:pPr>
            <a:endParaRPr lang="en-AU" sz="2300" kern="100" dirty="0">
              <a:solidFill>
                <a:srgbClr val="000000"/>
              </a:solidFill>
              <a:effectLst/>
              <a:latin typeface="Calibri" panose="020F0502020204030204" pitchFamily="34" charset="0"/>
              <a:ea typeface="Calibri" panose="020F0502020204030204" pitchFamily="34" charset="0"/>
            </a:endParaRPr>
          </a:p>
          <a:p>
            <a:pPr marL="0" indent="0">
              <a:lnSpc>
                <a:spcPct val="103000"/>
              </a:lnSpc>
              <a:spcAft>
                <a:spcPts val="20"/>
              </a:spcAft>
              <a:buNone/>
            </a:pPr>
            <a:r>
              <a:rPr lang="en-AU" sz="2300" kern="100" dirty="0">
                <a:solidFill>
                  <a:srgbClr val="000000"/>
                </a:solidFill>
                <a:effectLst/>
                <a:latin typeface="Calibri" panose="020F0502020204030204" pitchFamily="34" charset="0"/>
                <a:ea typeface="Calibri" panose="020F0502020204030204" pitchFamily="34" charset="0"/>
              </a:rPr>
              <a:t>13	As chair and CEO of ANUSA, the President must weigh the extent of their involvement in divisive political campaigns to 	avoid undermining their ability to represent ANUSA as an inclusive organisation for all students. This dual role demands a 	careful balance between activism and impartiality to ensure effective support and representation for the entire ANU 	student body. This aspect of the role should be incorporated in the position description.</a:t>
            </a:r>
          </a:p>
          <a:p>
            <a:pPr marL="342900" lvl="0" indent="-342900">
              <a:lnSpc>
                <a:spcPct val="103000"/>
              </a:lnSpc>
              <a:spcAft>
                <a:spcPts val="20"/>
              </a:spcAft>
              <a:buAutoNum type="arabicPeriod" startAt="12"/>
            </a:pPr>
            <a:endParaRPr lang="en-AU" sz="2300" kern="100" dirty="0">
              <a:solidFill>
                <a:srgbClr val="000000"/>
              </a:solidFill>
              <a:effectLst/>
              <a:latin typeface="Calibri" panose="020F0502020204030204" pitchFamily="34" charset="0"/>
              <a:ea typeface="Calibri" panose="020F0502020204030204" pitchFamily="34" charset="0"/>
            </a:endParaRPr>
          </a:p>
          <a:p>
            <a:pPr marL="0" indent="0">
              <a:lnSpc>
                <a:spcPct val="103000"/>
              </a:lnSpc>
              <a:spcAft>
                <a:spcPts val="20"/>
              </a:spcAft>
              <a:buNone/>
            </a:pPr>
            <a:r>
              <a:rPr lang="en-AU" sz="2300" kern="100" dirty="0">
                <a:solidFill>
                  <a:srgbClr val="000000"/>
                </a:solidFill>
                <a:effectLst/>
                <a:latin typeface="Calibri" panose="020F0502020204030204" pitchFamily="34" charset="0"/>
                <a:ea typeface="Calibri" panose="020F0502020204030204" pitchFamily="34" charset="0"/>
              </a:rPr>
              <a:t>14	Ensure there is clear differentiation and accountability between the roles of education officer and welfare officer. Clarify the 	responsibilities and expectations for each position to avoid overlap and ensure both officers are accountable for delivering on 	their core responsibilities relating to education and student welfare.</a:t>
            </a:r>
          </a:p>
          <a:p>
            <a:pPr marL="342900" lvl="0" indent="-342900">
              <a:lnSpc>
                <a:spcPct val="103000"/>
              </a:lnSpc>
              <a:spcAft>
                <a:spcPts val="20"/>
              </a:spcAft>
              <a:buAutoNum type="arabicPeriod" startAt="12"/>
            </a:pPr>
            <a:endParaRPr lang="en-AU" sz="2300" kern="100" dirty="0">
              <a:solidFill>
                <a:srgbClr val="000000"/>
              </a:solidFill>
              <a:latin typeface="Calibri" panose="020F0502020204030204" pitchFamily="34" charset="0"/>
              <a:ea typeface="Calibri" panose="020F0502020204030204" pitchFamily="34" charset="0"/>
            </a:endParaRPr>
          </a:p>
          <a:p>
            <a:pPr marL="342900" lvl="0" indent="-342900">
              <a:lnSpc>
                <a:spcPct val="103000"/>
              </a:lnSpc>
              <a:spcAft>
                <a:spcPts val="20"/>
              </a:spcAft>
              <a:buAutoNum type="arabicPeriod" startAt="12"/>
            </a:pPr>
            <a:endParaRPr lang="en-AU" sz="1800" kern="100" dirty="0">
              <a:solidFill>
                <a:srgbClr val="000000"/>
              </a:solidFill>
              <a:effectLst/>
              <a:latin typeface="Calibri" panose="020F0502020204030204" pitchFamily="34" charset="0"/>
              <a:ea typeface="Calibri" panose="020F0502020204030204" pitchFamily="34" charset="0"/>
            </a:endParaRPr>
          </a:p>
          <a:p>
            <a:pPr marL="342900" lvl="0" indent="-342900">
              <a:lnSpc>
                <a:spcPct val="103000"/>
              </a:lnSpc>
              <a:spcAft>
                <a:spcPts val="20"/>
              </a:spcAft>
              <a:buAutoNum type="arabicPeriod" startAt="12"/>
            </a:pPr>
            <a:endParaRPr lang="en-AU" sz="1800" kern="100" dirty="0">
              <a:solidFill>
                <a:srgbClr val="000000"/>
              </a:solidFill>
              <a:effectLst/>
              <a:latin typeface="Calibri" panose="020F0502020204030204" pitchFamily="34" charset="0"/>
              <a:ea typeface="Calibri" panose="020F0502020204030204" pitchFamily="34" charset="0"/>
            </a:endParaRPr>
          </a:p>
          <a:p>
            <a:pPr marL="0" indent="0">
              <a:buNone/>
            </a:pPr>
            <a:endParaRPr lang="en-US" dirty="0"/>
          </a:p>
          <a:p>
            <a:pPr marL="0" indent="0">
              <a:buNone/>
            </a:pPr>
            <a:r>
              <a:rPr lang="en-AU" dirty="0">
                <a:latin typeface="Calibri" panose="020F0502020204030204" pitchFamily="34" charset="0"/>
                <a:cs typeface="Times New Roman" panose="02020603050405020304" pitchFamily="18" charset="0"/>
              </a:rPr>
              <a:t>.</a:t>
            </a:r>
            <a:endParaRPr lang="en-US" dirty="0"/>
          </a:p>
          <a:p>
            <a:endParaRPr lang="en-AU" dirty="0"/>
          </a:p>
        </p:txBody>
      </p:sp>
    </p:spTree>
    <p:extLst>
      <p:ext uri="{BB962C8B-B14F-4D97-AF65-F5344CB8AC3E}">
        <p14:creationId xmlns:p14="http://schemas.microsoft.com/office/powerpoint/2010/main" val="2053251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5E28-9602-4FF6-B98C-1FF4C65F5B98}"/>
              </a:ext>
            </a:extLst>
          </p:cNvPr>
          <p:cNvSpPr>
            <a:spLocks noGrp="1"/>
          </p:cNvSpPr>
          <p:nvPr>
            <p:ph type="title"/>
          </p:nvPr>
        </p:nvSpPr>
        <p:spPr>
          <a:xfrm>
            <a:off x="362309" y="702156"/>
            <a:ext cx="11248499" cy="436531"/>
          </a:xfrm>
        </p:spPr>
        <p:txBody>
          <a:bodyPr>
            <a:normAutofit fontScale="90000"/>
          </a:bodyPr>
          <a:lstStyle/>
          <a:p>
            <a:r>
              <a:rPr lang="en-AU" dirty="0"/>
              <a:t>RECOMMENDATIONS</a:t>
            </a:r>
          </a:p>
        </p:txBody>
      </p:sp>
      <p:sp>
        <p:nvSpPr>
          <p:cNvPr id="3" name="Content Placeholder 2">
            <a:extLst>
              <a:ext uri="{FF2B5EF4-FFF2-40B4-BE49-F238E27FC236}">
                <a16:creationId xmlns:a16="http://schemas.microsoft.com/office/drawing/2014/main" id="{884EBEEB-A679-46CB-B21E-A6B2312EC853}"/>
              </a:ext>
            </a:extLst>
          </p:cNvPr>
          <p:cNvSpPr>
            <a:spLocks noGrp="1"/>
          </p:cNvSpPr>
          <p:nvPr>
            <p:ph idx="1"/>
          </p:nvPr>
        </p:nvSpPr>
        <p:spPr>
          <a:xfrm>
            <a:off x="362308" y="1854678"/>
            <a:ext cx="11248499" cy="4120671"/>
          </a:xfrm>
        </p:spPr>
        <p:txBody>
          <a:bodyPr>
            <a:normAutofit fontScale="77500" lnSpcReduction="20000"/>
          </a:bodyPr>
          <a:lstStyle/>
          <a:p>
            <a:pPr marL="0" indent="0">
              <a:buNone/>
            </a:pPr>
            <a:r>
              <a:rPr lang="en-AU" sz="1800" kern="100" dirty="0">
                <a:solidFill>
                  <a:srgbClr val="000000"/>
                </a:solidFill>
                <a:effectLst/>
                <a:latin typeface="Calibri" panose="020F0502020204030204" pitchFamily="34" charset="0"/>
                <a:ea typeface="Calibri" panose="020F0502020204030204" pitchFamily="34" charset="0"/>
              </a:rPr>
              <a:t>15.	</a:t>
            </a:r>
            <a:r>
              <a:rPr lang="en-AU" sz="1900" kern="100" dirty="0">
                <a:solidFill>
                  <a:srgbClr val="000000"/>
                </a:solidFill>
                <a:effectLst/>
                <a:latin typeface="Calibri" panose="020F0502020204030204" pitchFamily="34" charset="0"/>
                <a:ea typeface="Calibri" panose="020F0502020204030204" pitchFamily="34" charset="0"/>
              </a:rPr>
              <a:t>Clearly define the role and responsibilities of the parents and carers officer within ANUSA’s governance framework, ensuring it 	reports directly to the </a:t>
            </a:r>
            <a:r>
              <a:rPr lang="en-AU" sz="1900" kern="100" dirty="0">
                <a:solidFill>
                  <a:srgbClr val="000000"/>
                </a:solidFill>
                <a:latin typeface="Calibri" panose="020F0502020204030204" pitchFamily="34" charset="0"/>
                <a:ea typeface="Calibri" panose="020F0502020204030204" pitchFamily="34" charset="0"/>
              </a:rPr>
              <a:t>e</a:t>
            </a:r>
            <a:r>
              <a:rPr lang="en-AU" sz="1900" kern="100" dirty="0">
                <a:solidFill>
                  <a:srgbClr val="000000"/>
                </a:solidFill>
                <a:effectLst/>
                <a:latin typeface="Calibri" panose="020F0502020204030204" pitchFamily="34" charset="0"/>
                <a:ea typeface="Calibri" panose="020F0502020204030204" pitchFamily="34" charset="0"/>
              </a:rPr>
              <a:t>xecutive.  Develop a detailed position description to outline the objectives, duties, and expected </a:t>
            </a:r>
            <a:r>
              <a:rPr lang="en-AU" sz="1900" kern="100">
                <a:solidFill>
                  <a:srgbClr val="000000"/>
                </a:solidFill>
                <a:effectLst/>
                <a:latin typeface="Calibri" panose="020F0502020204030204" pitchFamily="34" charset="0"/>
                <a:ea typeface="Calibri" panose="020F0502020204030204" pitchFamily="34" charset="0"/>
              </a:rPr>
              <a:t>outcomes.</a:t>
            </a:r>
            <a:endParaRPr lang="en-AU" sz="19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pPr>
            <a:r>
              <a:rPr lang="en-AU" sz="1900" kern="100" dirty="0">
                <a:solidFill>
                  <a:srgbClr val="000000"/>
                </a:solidFill>
                <a:effectLst/>
                <a:latin typeface="Calibri" panose="020F0502020204030204" pitchFamily="34" charset="0"/>
                <a:ea typeface="Calibri" panose="020F0502020204030204" pitchFamily="34" charset="0"/>
              </a:rPr>
              <a:t>16	To complement key role summaries contained in the constitution, develop more detailed position descriptions for each student 	representative role that includes: the title and purpose of the role, key responsibilities and duties, any required skills (eg financial 	knowledge and skills for role of treasurer), reporting relationships, and performance expectations. Regularly review and update these 	descriptions to reflect changing needs and responsibilities.</a:t>
            </a:r>
          </a:p>
          <a:p>
            <a:pPr marL="457200" indent="0">
              <a:lnSpc>
                <a:spcPct val="103000"/>
              </a:lnSpc>
              <a:spcAft>
                <a:spcPts val="20"/>
              </a:spcAft>
              <a:buNone/>
            </a:pPr>
            <a:endParaRPr lang="en-AU" sz="19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buNone/>
            </a:pPr>
            <a:r>
              <a:rPr lang="en-AU" sz="1900" kern="100" dirty="0">
                <a:solidFill>
                  <a:srgbClr val="000000"/>
                </a:solidFill>
                <a:effectLst/>
                <a:latin typeface="Calibri" panose="020F0502020204030204" pitchFamily="34" charset="0"/>
                <a:ea typeface="Calibri" panose="020F0502020204030204" pitchFamily="34" charset="0"/>
              </a:rPr>
              <a:t>17	When committees are established, ensure they have a clear purpose and are regularly monitored to ensure their continued 	relevance 	and effectiveness. A committee charter should detail why the committee exists, what it needs to accomplish, and how it will go about its 	work.</a:t>
            </a:r>
          </a:p>
          <a:p>
            <a:pPr marL="0" lvl="0" indent="0">
              <a:lnSpc>
                <a:spcPct val="103000"/>
              </a:lnSpc>
              <a:spcAft>
                <a:spcPts val="20"/>
              </a:spcAft>
              <a:buNone/>
            </a:pPr>
            <a:r>
              <a:rPr lang="en-AU" sz="1900" kern="100" dirty="0">
                <a:solidFill>
                  <a:srgbClr val="000000"/>
                </a:solidFill>
                <a:effectLst/>
                <a:latin typeface="Calibri" panose="020F0502020204030204" pitchFamily="34" charset="0"/>
                <a:ea typeface="Calibri" panose="020F0502020204030204" pitchFamily="34" charset="0"/>
              </a:rPr>
              <a:t>18	Ensure that the constitutional requirement for each executive member to meet with the president at the start of their 	term is 	implemented each year. This meeting should focus on understanding their roles, setting goals, and outlining development actions, 	documented in the statement of expectations form. Establish a process for performance reviews and clear consequences for non-	performance, ensuring that executive members who fail to meet their outlined responsibilities are held accountable.</a:t>
            </a:r>
          </a:p>
          <a:p>
            <a:pPr marL="0" indent="0">
              <a:lnSpc>
                <a:spcPct val="103000"/>
              </a:lnSpc>
              <a:spcAft>
                <a:spcPts val="20"/>
              </a:spcAft>
              <a:buNone/>
            </a:pPr>
            <a:endParaRPr lang="en-AU" sz="1900" kern="100" dirty="0">
              <a:solidFill>
                <a:srgbClr val="000000"/>
              </a:solidFill>
              <a:effectLst/>
              <a:latin typeface="Calibri" panose="020F0502020204030204" pitchFamily="34" charset="0"/>
              <a:ea typeface="Calibri" panose="020F0502020204030204" pitchFamily="34" charset="0"/>
            </a:endParaRPr>
          </a:p>
          <a:p>
            <a:pPr marL="0" indent="0">
              <a:lnSpc>
                <a:spcPct val="103000"/>
              </a:lnSpc>
              <a:spcAft>
                <a:spcPts val="20"/>
              </a:spcAft>
              <a:buNone/>
            </a:pPr>
            <a:r>
              <a:rPr lang="en-AU" sz="1900" kern="100" dirty="0">
                <a:solidFill>
                  <a:srgbClr val="000000"/>
                </a:solidFill>
                <a:effectLst/>
                <a:latin typeface="Calibri" panose="020F0502020204030204" pitchFamily="34" charset="0"/>
                <a:ea typeface="Calibri" panose="020F0502020204030204" pitchFamily="34" charset="0"/>
              </a:rPr>
              <a:t>19	Develop and publish transparent guidelines for setting and managing stipends and honoraria. This will promote fairness and 	accountability, ensuring all members are aware of how compensation decisions are made and the criteria used.</a:t>
            </a:r>
          </a:p>
          <a:p>
            <a:pPr marL="342900" lvl="0" indent="-342900">
              <a:lnSpc>
                <a:spcPct val="103000"/>
              </a:lnSpc>
              <a:spcAft>
                <a:spcPts val="20"/>
              </a:spcAft>
              <a:buAutoNum type="arabicPlain" startAt="18"/>
            </a:pPr>
            <a:endParaRPr lang="en-AU" sz="1900" kern="100" dirty="0">
              <a:solidFill>
                <a:srgbClr val="000000"/>
              </a:solidFill>
              <a:effectLst/>
              <a:latin typeface="Calibri" panose="020F0502020204030204" pitchFamily="34" charset="0"/>
              <a:ea typeface="Calibri" panose="020F0502020204030204" pitchFamily="34" charset="0"/>
            </a:endParaRPr>
          </a:p>
          <a:p>
            <a:pPr marL="0" indent="0">
              <a:buNone/>
            </a:pPr>
            <a:endParaRPr lang="en-AU" sz="1800" kern="100" dirty="0">
              <a:solidFill>
                <a:srgbClr val="000000"/>
              </a:solidFill>
              <a:effectLst/>
              <a:latin typeface="Calibri" panose="020F0502020204030204" pitchFamily="34" charset="0"/>
              <a:ea typeface="Calibri" panose="020F0502020204030204" pitchFamily="34" charset="0"/>
            </a:endParaRPr>
          </a:p>
          <a:p>
            <a:pPr marL="0" indent="0">
              <a:buNone/>
            </a:pPr>
            <a:endParaRPr lang="en-US" dirty="0"/>
          </a:p>
          <a:p>
            <a:endParaRPr lang="en-AU" dirty="0"/>
          </a:p>
        </p:txBody>
      </p:sp>
    </p:spTree>
    <p:extLst>
      <p:ext uri="{BB962C8B-B14F-4D97-AF65-F5344CB8AC3E}">
        <p14:creationId xmlns:p14="http://schemas.microsoft.com/office/powerpoint/2010/main" val="3392420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E74C-0606-458E-8D77-DE8FEBCE4F40}"/>
              </a:ext>
            </a:extLst>
          </p:cNvPr>
          <p:cNvSpPr>
            <a:spLocks noGrp="1"/>
          </p:cNvSpPr>
          <p:nvPr>
            <p:ph type="title"/>
          </p:nvPr>
        </p:nvSpPr>
        <p:spPr>
          <a:xfrm>
            <a:off x="370936" y="702156"/>
            <a:ext cx="11239872" cy="333014"/>
          </a:xfrm>
        </p:spPr>
        <p:txBody>
          <a:bodyPr>
            <a:normAutofit fontScale="90000"/>
          </a:bodyPr>
          <a:lstStyle/>
          <a:p>
            <a:r>
              <a:rPr lang="en-AU" dirty="0"/>
              <a:t>recommendations</a:t>
            </a:r>
          </a:p>
        </p:txBody>
      </p:sp>
      <p:sp>
        <p:nvSpPr>
          <p:cNvPr id="3" name="Content Placeholder 2">
            <a:extLst>
              <a:ext uri="{FF2B5EF4-FFF2-40B4-BE49-F238E27FC236}">
                <a16:creationId xmlns:a16="http://schemas.microsoft.com/office/drawing/2014/main" id="{FA9EC60F-1269-45C1-8295-7724A9F17A91}"/>
              </a:ext>
            </a:extLst>
          </p:cNvPr>
          <p:cNvSpPr>
            <a:spLocks noGrp="1"/>
          </p:cNvSpPr>
          <p:nvPr>
            <p:ph idx="1"/>
          </p:nvPr>
        </p:nvSpPr>
        <p:spPr>
          <a:xfrm>
            <a:off x="370936" y="552091"/>
            <a:ext cx="11239872" cy="5957766"/>
          </a:xfrm>
        </p:spPr>
        <p:txBody>
          <a:bodyPr>
            <a:normAutofit/>
          </a:bodyPr>
          <a:lstStyle/>
          <a:p>
            <a:pPr marL="0" indent="0">
              <a:lnSpc>
                <a:spcPct val="103000"/>
              </a:lnSpc>
              <a:buNone/>
            </a:pPr>
            <a:r>
              <a:rPr lang="en-AU" sz="2400" b="1" kern="100" dirty="0">
                <a:solidFill>
                  <a:srgbClr val="000000"/>
                </a:solidFill>
                <a:effectLst/>
                <a:latin typeface="Calibri" panose="020F0502020204030204" pitchFamily="34" charset="0"/>
                <a:ea typeface="Calibri" panose="020F0502020204030204" pitchFamily="34" charset="0"/>
              </a:rPr>
              <a:t>Student Engagement and Communication</a:t>
            </a:r>
          </a:p>
          <a:p>
            <a:pPr marL="228600" marR="1270" indent="0">
              <a:lnSpc>
                <a:spcPct val="103000"/>
              </a:lnSpc>
              <a:spcAft>
                <a:spcPts val="20"/>
              </a:spcAft>
              <a:buNone/>
            </a:pPr>
            <a:r>
              <a:rPr lang="en-AU" sz="1100" kern="100" dirty="0">
                <a:solidFill>
                  <a:srgbClr val="000000"/>
                </a:solidFill>
                <a:effectLst/>
                <a:latin typeface="Calibri" panose="020F0502020204030204" pitchFamily="34" charset="0"/>
                <a:ea typeface="Calibri" panose="020F0502020204030204" pitchFamily="34" charset="0"/>
              </a:rPr>
              <a:t> </a:t>
            </a:r>
          </a:p>
          <a:p>
            <a:pPr marL="0" lvl="0" indent="0">
              <a:lnSpc>
                <a:spcPct val="103000"/>
              </a:lnSpc>
              <a:spcAft>
                <a:spcPts val="20"/>
              </a:spcAft>
              <a:buNone/>
            </a:pPr>
            <a:r>
              <a:rPr lang="en-AU" sz="2000" kern="100" dirty="0">
                <a:solidFill>
                  <a:srgbClr val="000000"/>
                </a:solidFill>
                <a:effectLst/>
                <a:latin typeface="Calibri" panose="020F0502020204030204" pitchFamily="34" charset="0"/>
                <a:ea typeface="Calibri" panose="020F0502020204030204" pitchFamily="34" charset="0"/>
              </a:rPr>
              <a:t>20.	</a:t>
            </a:r>
            <a:r>
              <a:rPr lang="en-AU" sz="1800" kern="100" dirty="0">
                <a:solidFill>
                  <a:srgbClr val="000000"/>
                </a:solidFill>
                <a:effectLst/>
                <a:latin typeface="Calibri" panose="020F0502020204030204" pitchFamily="34" charset="0"/>
                <a:ea typeface="Calibri" panose="020F0502020204030204" pitchFamily="34" charset="0"/>
              </a:rPr>
              <a:t>Develop a communication strategy that reassures the wider student community about the impartiality and 	inclusivity of ANUSA’s services. This should involve regular updates, transparent decision-making processes, and 	feedback mechanisms to address student concerns promptly and inclusively.</a:t>
            </a:r>
          </a:p>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pPr>
            <a:r>
              <a:rPr lang="en-AU" sz="1800" kern="100" dirty="0">
                <a:solidFill>
                  <a:srgbClr val="000000"/>
                </a:solidFill>
                <a:effectLst/>
                <a:latin typeface="Calibri" panose="020F0502020204030204" pitchFamily="34" charset="0"/>
                <a:ea typeface="Calibri" panose="020F0502020204030204" pitchFamily="34" charset="0"/>
              </a:rPr>
              <a:t>21.	Establish more effective communication channels to keep the student community informed about the EDC’s role, 	activities, meeting agendas, and outcomes. Utilising social media, newsletters, and the ANUSA website for regular 	updates would also enhance transparency and engagement. While the website currently contains information 	about the activities of the education committee, it lacks any information about the EDC.</a:t>
            </a:r>
          </a:p>
          <a:p>
            <a:pPr marL="63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pPr>
            <a:r>
              <a:rPr lang="en-AU" sz="1800" kern="100" dirty="0">
                <a:solidFill>
                  <a:srgbClr val="000000"/>
                </a:solidFill>
                <a:effectLst/>
                <a:latin typeface="Calibri" panose="020F0502020204030204" pitchFamily="34" charset="0"/>
                <a:ea typeface="Calibri" panose="020F0502020204030204" pitchFamily="34" charset="0"/>
              </a:rPr>
              <a:t>22.	Collaborate with the university to collect data on enrolled students with parenting or caring responsibilities. This 	information will help assess the demand for specific support and resources, ensuring that the parents and carers 	officer can effectively address the needs of this student population. </a:t>
            </a:r>
          </a:p>
          <a:p>
            <a:pPr marL="0" marR="1270" lvl="0" indent="0">
              <a:lnSpc>
                <a:spcPct val="103000"/>
              </a:lnSpc>
              <a:spcAft>
                <a:spcPts val="20"/>
              </a:spcAft>
              <a:buNone/>
            </a:pPr>
            <a:endParaRPr lang="en-AU" sz="18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13573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E74C-0606-458E-8D77-DE8FEBCE4F40}"/>
              </a:ext>
            </a:extLst>
          </p:cNvPr>
          <p:cNvSpPr>
            <a:spLocks noGrp="1"/>
          </p:cNvSpPr>
          <p:nvPr>
            <p:ph type="title"/>
          </p:nvPr>
        </p:nvSpPr>
        <p:spPr>
          <a:xfrm>
            <a:off x="370936" y="702156"/>
            <a:ext cx="11239872" cy="333014"/>
          </a:xfrm>
        </p:spPr>
        <p:txBody>
          <a:bodyPr>
            <a:normAutofit fontScale="90000"/>
          </a:bodyPr>
          <a:lstStyle/>
          <a:p>
            <a:r>
              <a:rPr lang="en-AU" dirty="0"/>
              <a:t>recommendations</a:t>
            </a:r>
          </a:p>
        </p:txBody>
      </p:sp>
      <p:sp>
        <p:nvSpPr>
          <p:cNvPr id="3" name="Content Placeholder 2">
            <a:extLst>
              <a:ext uri="{FF2B5EF4-FFF2-40B4-BE49-F238E27FC236}">
                <a16:creationId xmlns:a16="http://schemas.microsoft.com/office/drawing/2014/main" id="{FA9EC60F-1269-45C1-8295-7724A9F17A91}"/>
              </a:ext>
            </a:extLst>
          </p:cNvPr>
          <p:cNvSpPr>
            <a:spLocks noGrp="1"/>
          </p:cNvSpPr>
          <p:nvPr>
            <p:ph idx="1"/>
          </p:nvPr>
        </p:nvSpPr>
        <p:spPr>
          <a:xfrm>
            <a:off x="370936" y="552091"/>
            <a:ext cx="11239872" cy="5957766"/>
          </a:xfrm>
        </p:spPr>
        <p:txBody>
          <a:bodyPr>
            <a:normAutofit/>
          </a:bodyPr>
          <a:lstStyle/>
          <a:p>
            <a:pPr marL="0" indent="0">
              <a:lnSpc>
                <a:spcPct val="103000"/>
              </a:lnSpc>
              <a:buNone/>
            </a:pPr>
            <a:r>
              <a:rPr lang="en-AU" sz="2400" b="1" kern="100" dirty="0">
                <a:solidFill>
                  <a:srgbClr val="000000"/>
                </a:solidFill>
                <a:latin typeface="Calibri" panose="020F0502020204030204" pitchFamily="34" charset="0"/>
                <a:ea typeface="Calibri" panose="020F0502020204030204" pitchFamily="34" charset="0"/>
              </a:rPr>
              <a:t>Complaints and Dispute Resolution</a:t>
            </a:r>
            <a:endParaRPr lang="en-AU" sz="2400" b="1" kern="100" dirty="0">
              <a:solidFill>
                <a:srgbClr val="000000"/>
              </a:solidFill>
              <a:effectLst/>
              <a:latin typeface="Calibri" panose="020F0502020204030204" pitchFamily="34" charset="0"/>
              <a:ea typeface="Calibri" panose="020F0502020204030204" pitchFamily="34" charset="0"/>
            </a:endParaRPr>
          </a:p>
          <a:p>
            <a:pPr marL="228600" marR="1270" indent="0">
              <a:lnSpc>
                <a:spcPct val="103000"/>
              </a:lnSpc>
              <a:spcAft>
                <a:spcPts val="20"/>
              </a:spcAft>
              <a:buNone/>
            </a:pPr>
            <a:r>
              <a:rPr lang="en-AU" sz="1100" kern="100" dirty="0">
                <a:solidFill>
                  <a:srgbClr val="000000"/>
                </a:solidFill>
                <a:effectLst/>
                <a:latin typeface="Calibri" panose="020F0502020204030204" pitchFamily="34" charset="0"/>
                <a:ea typeface="Calibri" panose="020F0502020204030204" pitchFamily="34" charset="0"/>
              </a:rPr>
              <a:t> </a:t>
            </a:r>
          </a:p>
          <a:p>
            <a:pPr marL="0" marR="1270" lvl="0" indent="0">
              <a:lnSpc>
                <a:spcPct val="103000"/>
              </a:lnSpc>
              <a:spcAft>
                <a:spcPts val="20"/>
              </a:spcAft>
              <a:buNone/>
            </a:pPr>
            <a:r>
              <a:rPr lang="en-AU" sz="2000" kern="100" dirty="0">
                <a:solidFill>
                  <a:srgbClr val="000000"/>
                </a:solidFill>
                <a:effectLst/>
                <a:latin typeface="Calibri" panose="020F0502020204030204" pitchFamily="34" charset="0"/>
                <a:ea typeface="Calibri" panose="020F0502020204030204" pitchFamily="34" charset="0"/>
              </a:rPr>
              <a:t>23.	Develop a clear and well understood procedure to manage internal complaints and dispute resolution. 	</a:t>
            </a:r>
            <a:r>
              <a:rPr lang="en-AU" sz="2000" dirty="0">
                <a:solidFill>
                  <a:srgbClr val="000000"/>
                </a:solidFill>
                <a:effectLst/>
                <a:latin typeface="Calibri" panose="020F0502020204030204" pitchFamily="34" charset="0"/>
                <a:ea typeface="Calibri" panose="020F0502020204030204" pitchFamily="34" charset="0"/>
              </a:rPr>
              <a:t>Any process for dealing with disputes or misconduct will need to comply with the requirements of the 	</a:t>
            </a:r>
            <a:r>
              <a:rPr lang="en-AU" sz="2000" i="1" dirty="0">
                <a:solidFill>
                  <a:srgbClr val="000000"/>
                </a:solidFill>
                <a:effectLst/>
                <a:latin typeface="Calibri" panose="020F0502020204030204" pitchFamily="34" charset="0"/>
                <a:ea typeface="Calibri" panose="020F0502020204030204" pitchFamily="34" charset="0"/>
              </a:rPr>
              <a:t>Associations Incorporations Act 1991 (ACT)</a:t>
            </a:r>
            <a:r>
              <a:rPr lang="en-AU" sz="2000" dirty="0">
                <a:solidFill>
                  <a:srgbClr val="000000"/>
                </a:solidFill>
                <a:effectLst/>
                <a:latin typeface="Calibri" panose="020F0502020204030204" pitchFamily="34" charset="0"/>
                <a:ea typeface="Calibri" panose="020F0502020204030204" pitchFamily="34" charset="0"/>
              </a:rPr>
              <a:t>. </a:t>
            </a:r>
            <a:r>
              <a:rPr lang="en-AU" sz="2000" kern="100" dirty="0">
                <a:solidFill>
                  <a:srgbClr val="000000"/>
                </a:solidFill>
                <a:effectLst/>
                <a:latin typeface="Calibri" panose="020F0502020204030204" pitchFamily="34" charset="0"/>
                <a:ea typeface="Calibri" panose="020F0502020204030204" pitchFamily="34" charset="0"/>
              </a:rPr>
              <a:t>The process should include provisions to:  </a:t>
            </a:r>
          </a:p>
          <a:p>
            <a:pPr marL="1257300" marR="1270" lvl="2" indent="-34290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facilitate informal complaint resolution mechanisms where appropriate; </a:t>
            </a:r>
          </a:p>
          <a:p>
            <a:pPr marL="1257300" marR="1270" lvl="2" indent="-34290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appoint an external independent person to deal with a complaint or dispute when needed; </a:t>
            </a:r>
          </a:p>
          <a:p>
            <a:pPr marL="1257300" marR="1270" lvl="2" indent="-34290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incorporate processes for timely, reasonable and workable sanctions and consequences; </a:t>
            </a:r>
          </a:p>
          <a:p>
            <a:pPr marL="1257300" marR="1270" lvl="2" indent="-34290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protect students and staff from being victimised because they have made a complaint; </a:t>
            </a:r>
          </a:p>
          <a:p>
            <a:pPr marL="1257300" marR="1270" lvl="2" indent="-34290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protect students and staff from vexatious and malicious complaints; and </a:t>
            </a:r>
          </a:p>
          <a:p>
            <a:pPr marL="1257300" marR="1270" lvl="2" indent="-342900">
              <a:lnSpc>
                <a:spcPct val="103000"/>
              </a:lnSpc>
              <a:spcAft>
                <a:spcPts val="2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rPr>
              <a:t>ensure appropriate confidential records are kept about complaints and that this information is stored and managed appropriately.   </a:t>
            </a:r>
          </a:p>
          <a:p>
            <a:pPr marL="0" lvl="0" indent="0">
              <a:lnSpc>
                <a:spcPct val="103000"/>
              </a:lnSpc>
              <a:spcAft>
                <a:spcPts val="20"/>
              </a:spcAft>
              <a:buNone/>
            </a:pPr>
            <a:endParaRPr lang="en-AU" sz="18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76134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E74C-0606-458E-8D77-DE8FEBCE4F40}"/>
              </a:ext>
            </a:extLst>
          </p:cNvPr>
          <p:cNvSpPr>
            <a:spLocks noGrp="1"/>
          </p:cNvSpPr>
          <p:nvPr>
            <p:ph type="title"/>
          </p:nvPr>
        </p:nvSpPr>
        <p:spPr>
          <a:xfrm>
            <a:off x="370936" y="702156"/>
            <a:ext cx="11239872" cy="333014"/>
          </a:xfrm>
        </p:spPr>
        <p:txBody>
          <a:bodyPr>
            <a:normAutofit fontScale="90000"/>
          </a:bodyPr>
          <a:lstStyle/>
          <a:p>
            <a:r>
              <a:rPr lang="en-AU" dirty="0"/>
              <a:t>recommendations</a:t>
            </a:r>
          </a:p>
        </p:txBody>
      </p:sp>
      <p:sp>
        <p:nvSpPr>
          <p:cNvPr id="3" name="Content Placeholder 2">
            <a:extLst>
              <a:ext uri="{FF2B5EF4-FFF2-40B4-BE49-F238E27FC236}">
                <a16:creationId xmlns:a16="http://schemas.microsoft.com/office/drawing/2014/main" id="{FA9EC60F-1269-45C1-8295-7724A9F17A91}"/>
              </a:ext>
            </a:extLst>
          </p:cNvPr>
          <p:cNvSpPr>
            <a:spLocks noGrp="1"/>
          </p:cNvSpPr>
          <p:nvPr>
            <p:ph idx="1"/>
          </p:nvPr>
        </p:nvSpPr>
        <p:spPr>
          <a:xfrm>
            <a:off x="370936" y="552091"/>
            <a:ext cx="11239872" cy="5957766"/>
          </a:xfrm>
        </p:spPr>
        <p:txBody>
          <a:bodyPr>
            <a:normAutofit/>
          </a:bodyPr>
          <a:lstStyle/>
          <a:p>
            <a:pPr marL="0" indent="0">
              <a:lnSpc>
                <a:spcPct val="103000"/>
              </a:lnSpc>
              <a:buNone/>
            </a:pPr>
            <a:endParaRPr lang="en-AU" sz="2400" b="1" kern="100" dirty="0">
              <a:solidFill>
                <a:srgbClr val="000000"/>
              </a:solidFill>
              <a:effectLst/>
              <a:latin typeface="Calibri" panose="020F0502020204030204" pitchFamily="34" charset="0"/>
              <a:ea typeface="Calibri" panose="020F0502020204030204" pitchFamily="34" charset="0"/>
            </a:endParaRPr>
          </a:p>
          <a:p>
            <a:pPr marL="0" indent="0">
              <a:lnSpc>
                <a:spcPct val="103000"/>
              </a:lnSpc>
              <a:buNone/>
            </a:pPr>
            <a:r>
              <a:rPr lang="en-AU" sz="2400" b="1" kern="100" dirty="0">
                <a:solidFill>
                  <a:srgbClr val="000000"/>
                </a:solidFill>
                <a:effectLst/>
                <a:latin typeface="Calibri" panose="020F0502020204030204" pitchFamily="34" charset="0"/>
                <a:ea typeface="Calibri" panose="020F0502020204030204" pitchFamily="34" charset="0"/>
              </a:rPr>
              <a:t>Training and Development</a:t>
            </a:r>
          </a:p>
          <a:p>
            <a:pPr marL="228600" marR="1270" indent="0">
              <a:lnSpc>
                <a:spcPct val="103000"/>
              </a:lnSpc>
              <a:spcAft>
                <a:spcPts val="20"/>
              </a:spcAft>
              <a:buNone/>
            </a:pPr>
            <a:r>
              <a:rPr lang="en-AU" sz="1100" kern="100" dirty="0">
                <a:solidFill>
                  <a:srgbClr val="000000"/>
                </a:solidFill>
                <a:effectLst/>
                <a:latin typeface="Calibri" panose="020F0502020204030204" pitchFamily="34" charset="0"/>
                <a:ea typeface="Calibri" panose="020F0502020204030204" pitchFamily="34" charset="0"/>
              </a:rPr>
              <a:t> </a:t>
            </a:r>
          </a:p>
          <a:p>
            <a:pPr marL="0" lvl="0" indent="0">
              <a:lnSpc>
                <a:spcPct val="103000"/>
              </a:lnSpc>
              <a:spcAft>
                <a:spcPts val="20"/>
              </a:spcAft>
              <a:buNone/>
            </a:pPr>
            <a:r>
              <a:rPr lang="en-AU" sz="2000" kern="100" dirty="0">
                <a:solidFill>
                  <a:srgbClr val="000000"/>
                </a:solidFill>
                <a:effectLst/>
                <a:latin typeface="Calibri" panose="020F0502020204030204" pitchFamily="34" charset="0"/>
                <a:ea typeface="Calibri" panose="020F0502020204030204" pitchFamily="34" charset="0"/>
              </a:rPr>
              <a:t>2</a:t>
            </a:r>
            <a:r>
              <a:rPr lang="en-AU" sz="2000" kern="100" dirty="0">
                <a:solidFill>
                  <a:srgbClr val="000000"/>
                </a:solidFill>
                <a:latin typeface="Calibri" panose="020F0502020204030204" pitchFamily="34" charset="0"/>
                <a:ea typeface="Calibri" panose="020F0502020204030204" pitchFamily="34" charset="0"/>
              </a:rPr>
              <a:t>4</a:t>
            </a:r>
            <a:r>
              <a:rPr lang="en-AU" sz="2000" kern="100" dirty="0">
                <a:solidFill>
                  <a:srgbClr val="000000"/>
                </a:solidFill>
                <a:effectLst/>
                <a:latin typeface="Calibri" panose="020F0502020204030204" pitchFamily="34" charset="0"/>
                <a:ea typeface="Calibri" panose="020F0502020204030204" pitchFamily="34" charset="0"/>
              </a:rPr>
              <a:t>.	Provide targeted training, mentorship, and a small honorarium for gen reps to enhance their 	effectiveness and engagement. This support will encourage their active participation and development 	as future leaders, ensuring they have the necessary skills and resources to fulfill their roles effectively.</a:t>
            </a:r>
          </a:p>
          <a:p>
            <a:pPr marL="457200" indent="0">
              <a:lnSpc>
                <a:spcPct val="103000"/>
              </a:lnSpc>
              <a:spcAft>
                <a:spcPts val="20"/>
              </a:spcAft>
              <a:buNone/>
            </a:pPr>
            <a:endParaRPr lang="en-AU" sz="20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buNone/>
            </a:pPr>
            <a:r>
              <a:rPr lang="en-AU" sz="2000" kern="100" dirty="0">
                <a:solidFill>
                  <a:srgbClr val="000000"/>
                </a:solidFill>
                <a:effectLst/>
                <a:latin typeface="Calibri" panose="020F0502020204030204" pitchFamily="34" charset="0"/>
                <a:ea typeface="Calibri" panose="020F0502020204030204" pitchFamily="34" charset="0"/>
              </a:rPr>
              <a:t>25.	Ensure continuous training opportunities for all roles, addressing specific needs and providing support 	for department officers. This training should be tailored to the unique challenges and responsibilities 	of each role and should include both initial induction and ongoing professional development.</a:t>
            </a:r>
          </a:p>
          <a:p>
            <a:pPr marL="228600" indent="0">
              <a:lnSpc>
                <a:spcPct val="103000"/>
              </a:lnSpc>
              <a:buNone/>
            </a:pPr>
            <a:endParaRPr lang="en-AU" sz="20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pPr>
            <a:r>
              <a:rPr lang="en-AU" sz="2000" kern="100" dirty="0">
                <a:solidFill>
                  <a:srgbClr val="000000"/>
                </a:solidFill>
                <a:effectLst/>
                <a:latin typeface="Calibri" panose="020F0502020204030204" pitchFamily="34" charset="0"/>
                <a:ea typeface="Calibri" panose="020F0502020204030204" pitchFamily="34" charset="0"/>
              </a:rPr>
              <a:t>26.	Implement measures to establish realistic workloads and boundaries for student representatives. 	These measures should include strategies such as redistributing tasks and responsibilities, setting 	achievable goals and deadlines, maintaining open communication about workload and resources, and 	monitoring the workload and well-being of 	student representatives. </a:t>
            </a:r>
          </a:p>
          <a:p>
            <a:pPr marL="0" marR="1270" lvl="0" indent="0">
              <a:lnSpc>
                <a:spcPct val="103000"/>
              </a:lnSpc>
              <a:spcAft>
                <a:spcPts val="20"/>
              </a:spcAft>
              <a:buNone/>
            </a:pPr>
            <a:endParaRPr lang="en-AU" sz="18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20567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E74C-0606-458E-8D77-DE8FEBCE4F40}"/>
              </a:ext>
            </a:extLst>
          </p:cNvPr>
          <p:cNvSpPr>
            <a:spLocks noGrp="1"/>
          </p:cNvSpPr>
          <p:nvPr>
            <p:ph type="title"/>
          </p:nvPr>
        </p:nvSpPr>
        <p:spPr>
          <a:xfrm>
            <a:off x="370936" y="702156"/>
            <a:ext cx="11239872" cy="333014"/>
          </a:xfrm>
        </p:spPr>
        <p:txBody>
          <a:bodyPr>
            <a:normAutofit fontScale="90000"/>
          </a:bodyPr>
          <a:lstStyle/>
          <a:p>
            <a:r>
              <a:rPr lang="en-AU" dirty="0"/>
              <a:t>recommendations</a:t>
            </a:r>
          </a:p>
        </p:txBody>
      </p:sp>
      <p:sp>
        <p:nvSpPr>
          <p:cNvPr id="3" name="Content Placeholder 2">
            <a:extLst>
              <a:ext uri="{FF2B5EF4-FFF2-40B4-BE49-F238E27FC236}">
                <a16:creationId xmlns:a16="http://schemas.microsoft.com/office/drawing/2014/main" id="{FA9EC60F-1269-45C1-8295-7724A9F17A91}"/>
              </a:ext>
            </a:extLst>
          </p:cNvPr>
          <p:cNvSpPr>
            <a:spLocks noGrp="1"/>
          </p:cNvSpPr>
          <p:nvPr>
            <p:ph idx="1"/>
          </p:nvPr>
        </p:nvSpPr>
        <p:spPr>
          <a:xfrm>
            <a:off x="370936" y="552091"/>
            <a:ext cx="11239872" cy="5957766"/>
          </a:xfrm>
        </p:spPr>
        <p:txBody>
          <a:bodyPr>
            <a:normAutofit/>
          </a:bodyPr>
          <a:lstStyle/>
          <a:p>
            <a:pPr marL="0" indent="0">
              <a:lnSpc>
                <a:spcPct val="103000"/>
              </a:lnSpc>
              <a:buNone/>
            </a:pPr>
            <a:endParaRPr lang="en-AU" sz="2400" b="1" kern="100" dirty="0">
              <a:solidFill>
                <a:srgbClr val="000000"/>
              </a:solidFill>
              <a:latin typeface="Calibri" panose="020F0502020204030204" pitchFamily="34" charset="0"/>
              <a:ea typeface="Calibri" panose="020F0502020204030204" pitchFamily="34" charset="0"/>
            </a:endParaRPr>
          </a:p>
          <a:p>
            <a:pPr marL="0" indent="0">
              <a:lnSpc>
                <a:spcPct val="103000"/>
              </a:lnSpc>
              <a:buNone/>
            </a:pPr>
            <a:r>
              <a:rPr lang="en-AU" sz="2000" b="1" kern="100" dirty="0">
                <a:solidFill>
                  <a:srgbClr val="000000"/>
                </a:solidFill>
                <a:latin typeface="Calibri" panose="020F0502020204030204" pitchFamily="34" charset="0"/>
                <a:ea typeface="Calibri" panose="020F0502020204030204" pitchFamily="34" charset="0"/>
              </a:rPr>
              <a:t>Post Graduate Engagement</a:t>
            </a:r>
            <a:endParaRPr lang="en-AU" sz="2000" b="1" kern="100" dirty="0">
              <a:solidFill>
                <a:srgbClr val="000000"/>
              </a:solidFill>
              <a:effectLst/>
              <a:latin typeface="Calibri" panose="020F0502020204030204" pitchFamily="34" charset="0"/>
              <a:ea typeface="Calibri" panose="020F0502020204030204" pitchFamily="34" charset="0"/>
            </a:endParaRPr>
          </a:p>
          <a:p>
            <a:pPr marL="228600" marR="1270" indent="0">
              <a:lnSpc>
                <a:spcPct val="103000"/>
              </a:lnSpc>
              <a:spcAft>
                <a:spcPts val="20"/>
              </a:spcAft>
              <a:buNone/>
            </a:pPr>
            <a:r>
              <a:rPr lang="en-AU" sz="1100" kern="100" dirty="0">
                <a:solidFill>
                  <a:srgbClr val="000000"/>
                </a:solidFill>
                <a:effectLst/>
                <a:latin typeface="Calibri" panose="020F0502020204030204" pitchFamily="34" charset="0"/>
                <a:ea typeface="Calibri" panose="020F0502020204030204" pitchFamily="34" charset="0"/>
              </a:rPr>
              <a:t> </a:t>
            </a:r>
          </a:p>
          <a:p>
            <a:pPr marL="0" lvl="0" indent="0">
              <a:lnSpc>
                <a:spcPct val="103000"/>
              </a:lnSpc>
              <a:buNone/>
            </a:pPr>
            <a:r>
              <a:rPr lang="en-AU" sz="1900" kern="100" dirty="0">
                <a:solidFill>
                  <a:srgbClr val="000000"/>
                </a:solidFill>
                <a:latin typeface="Calibri" panose="020F0502020204030204" pitchFamily="34" charset="0"/>
                <a:ea typeface="Calibri" panose="020F0502020204030204" pitchFamily="34" charset="0"/>
              </a:rPr>
              <a:t>27.	</a:t>
            </a:r>
            <a:r>
              <a:rPr lang="en-AU" sz="2000" kern="100" dirty="0">
                <a:solidFill>
                  <a:srgbClr val="000000"/>
                </a:solidFill>
                <a:effectLst/>
                <a:latin typeface="Calibri" panose="020F0502020204030204" pitchFamily="34" charset="0"/>
                <a:ea typeface="Calibri" panose="020F0502020204030204" pitchFamily="34" charset="0"/>
              </a:rPr>
              <a:t>Establish merit-based, non-political roles specifically for postgraduate students to ensure their voices 	are 	heard. These roles could include advisory roles and representation on committees, or working 	groups with a focus on specific issues such as academic support, student welfare, and university 	policies. This approach encourages participation from postgraduate students who may not be 	interested in political roles but are 	keen to contribute to the ANUSA.</a:t>
            </a:r>
          </a:p>
          <a:p>
            <a:pPr marL="0" lvl="0" indent="0">
              <a:lnSpc>
                <a:spcPct val="120000"/>
              </a:lnSpc>
              <a:buNone/>
            </a:pPr>
            <a:endParaRPr lang="en-AU" sz="2000" kern="100" dirty="0">
              <a:solidFill>
                <a:srgbClr val="000000"/>
              </a:solidFill>
              <a:effectLst/>
              <a:latin typeface="Calibri" panose="020F0502020204030204" pitchFamily="34" charset="0"/>
              <a:ea typeface="Calibri" panose="020F0502020204030204" pitchFamily="34" charset="0"/>
            </a:endParaRPr>
          </a:p>
          <a:p>
            <a:pPr marL="0" indent="0">
              <a:lnSpc>
                <a:spcPct val="103000"/>
              </a:lnSpc>
              <a:spcAft>
                <a:spcPts val="20"/>
              </a:spcAft>
              <a:buNone/>
            </a:pPr>
            <a:r>
              <a:rPr lang="en-AU" sz="2000" kern="100" dirty="0">
                <a:solidFill>
                  <a:srgbClr val="000000"/>
                </a:solidFill>
                <a:effectLst/>
                <a:latin typeface="Calibri" panose="020F0502020204030204" pitchFamily="34" charset="0"/>
                <a:ea typeface="Calibri" panose="020F0502020204030204" pitchFamily="34" charset="0"/>
              </a:rPr>
              <a:t>28.	Build on existing engagement strategies by consulting with postgraduate students to ensure initiatives 	and 	activities addresses their specific needs and priorities.</a:t>
            </a:r>
          </a:p>
          <a:p>
            <a:pPr marL="0" lvl="0" indent="0">
              <a:lnSpc>
                <a:spcPct val="103000"/>
              </a:lnSpc>
              <a:spcAft>
                <a:spcPts val="20"/>
              </a:spcAft>
              <a:buNone/>
            </a:pPr>
            <a:endParaRPr lang="en-AU" sz="1900" kern="100" dirty="0">
              <a:solidFill>
                <a:srgbClr val="000000"/>
              </a:solidFill>
              <a:effectLst/>
              <a:latin typeface="Calibri" panose="020F0502020204030204" pitchFamily="34" charset="0"/>
              <a:ea typeface="Calibri" panose="020F0502020204030204" pitchFamily="34" charset="0"/>
            </a:endParaRPr>
          </a:p>
          <a:p>
            <a:pPr marL="0" indent="0">
              <a:lnSpc>
                <a:spcPct val="120000"/>
              </a:lnSpc>
              <a:spcAft>
                <a:spcPts val="20"/>
              </a:spcAft>
              <a:buNone/>
            </a:pPr>
            <a:endParaRPr lang="en-AU" sz="19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buNone/>
            </a:pPr>
            <a:endParaRPr lang="en-AU" sz="19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pPr>
            <a:r>
              <a:rPr lang="en-AU" sz="2000" kern="100" dirty="0">
                <a:solidFill>
                  <a:srgbClr val="000000"/>
                </a:solidFill>
                <a:effectLst/>
                <a:latin typeface="Calibri" panose="020F0502020204030204" pitchFamily="34" charset="0"/>
                <a:ea typeface="Calibri" panose="020F0502020204030204" pitchFamily="34" charset="0"/>
              </a:rPr>
              <a:t>	</a:t>
            </a:r>
            <a:endParaRPr lang="en-AU" sz="18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8992202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201C-4EFB-25B0-01BB-607914E1B354}"/>
              </a:ext>
            </a:extLst>
          </p:cNvPr>
          <p:cNvSpPr>
            <a:spLocks noGrp="1"/>
          </p:cNvSpPr>
          <p:nvPr>
            <p:ph type="title"/>
          </p:nvPr>
        </p:nvSpPr>
        <p:spPr>
          <a:xfrm>
            <a:off x="336431" y="702156"/>
            <a:ext cx="11274378" cy="307135"/>
          </a:xfrm>
        </p:spPr>
        <p:txBody>
          <a:bodyPr>
            <a:normAutofit fontScale="90000"/>
          </a:bodyPr>
          <a:lstStyle/>
          <a:p>
            <a:r>
              <a:rPr lang="en-AU" dirty="0"/>
              <a:t>Summary findings</a:t>
            </a:r>
          </a:p>
        </p:txBody>
      </p:sp>
      <p:sp>
        <p:nvSpPr>
          <p:cNvPr id="4" name="Rectangle 1">
            <a:extLst>
              <a:ext uri="{FF2B5EF4-FFF2-40B4-BE49-F238E27FC236}">
                <a16:creationId xmlns:a16="http://schemas.microsoft.com/office/drawing/2014/main" id="{9AF8B1EC-EF05-4D29-1797-4A7A6BB1E532}"/>
              </a:ext>
            </a:extLst>
          </p:cNvPr>
          <p:cNvSpPr>
            <a:spLocks noGrp="1" noChangeArrowheads="1"/>
          </p:cNvSpPr>
          <p:nvPr>
            <p:ph idx="1"/>
          </p:nvPr>
        </p:nvSpPr>
        <p:spPr bwMode="auto">
          <a:xfrm>
            <a:off x="336432" y="-70909"/>
            <a:ext cx="11519137" cy="6345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nSpc>
                <a:spcPct val="107000"/>
              </a:lnSpc>
              <a:spcAft>
                <a:spcPts val="800"/>
              </a:spcAft>
              <a:buNone/>
            </a:pPr>
            <a:endParaRPr lang="en-AU" sz="18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buFont typeface="Arial" panose="020B0604020202020204" pitchFamily="34" charset="0"/>
              <a:buChar char="•"/>
            </a:pPr>
            <a:endParaRPr lang="en-AU"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buFont typeface="Arial" panose="020B0604020202020204" pitchFamily="34" charset="0"/>
              <a:buChar char="•"/>
            </a:pPr>
            <a:r>
              <a:rPr lang="en-AU"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Overall, </a:t>
            </a: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ANUSA has a sound governance framework that has largely served it well to date. </a:t>
            </a:r>
          </a:p>
          <a:p>
            <a:pPr marL="0" indent="0">
              <a:lnSpc>
                <a:spcPct val="107000"/>
              </a:lnSpc>
              <a:spcAft>
                <a:spcPts val="800"/>
              </a:spcAft>
              <a:buNone/>
            </a:pPr>
            <a:endPar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Historically, ANUSA has not been highly factionalised, which has facilitated effective governance, service delivery, student support, and collaborative student-staff relationships.</a:t>
            </a:r>
          </a:p>
          <a:p>
            <a:pPr marL="0" indent="0">
              <a:lnSpc>
                <a:spcPct val="107000"/>
              </a:lnSpc>
              <a:spcAft>
                <a:spcPts val="800"/>
              </a:spcAft>
              <a:buNone/>
            </a:pPr>
            <a:endPar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buFont typeface="Arial" panose="020B0604020202020204" pitchFamily="34" charset="0"/>
              <a:buChar char="•"/>
            </a:pPr>
            <a:r>
              <a:rPr lang="en-AU"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potential for increased factionalism among student representatives may test ANUSA’s governance in the future. To address this, ANUSA's governance must be robust and adaptable.</a:t>
            </a:r>
          </a:p>
          <a:p>
            <a:pPr>
              <a:lnSpc>
                <a:spcPct val="107000"/>
              </a:lnSpc>
              <a:spcAft>
                <a:spcPts val="800"/>
              </a:spcAft>
              <a:buFont typeface="Arial" panose="020B0604020202020204" pitchFamily="34" charset="0"/>
              <a:buChar char="•"/>
            </a:pPr>
            <a:endParaRPr lang="en-AU" sz="20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AU" sz="1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AU"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3182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E74C-0606-458E-8D77-DE8FEBCE4F40}"/>
              </a:ext>
            </a:extLst>
          </p:cNvPr>
          <p:cNvSpPr>
            <a:spLocks noGrp="1"/>
          </p:cNvSpPr>
          <p:nvPr>
            <p:ph type="title"/>
          </p:nvPr>
        </p:nvSpPr>
        <p:spPr>
          <a:xfrm>
            <a:off x="370936" y="702156"/>
            <a:ext cx="11239872" cy="333014"/>
          </a:xfrm>
        </p:spPr>
        <p:txBody>
          <a:bodyPr>
            <a:normAutofit fontScale="90000"/>
          </a:bodyPr>
          <a:lstStyle/>
          <a:p>
            <a:r>
              <a:rPr lang="en-AU" dirty="0"/>
              <a:t>recommendations</a:t>
            </a:r>
          </a:p>
        </p:txBody>
      </p:sp>
      <p:sp>
        <p:nvSpPr>
          <p:cNvPr id="3" name="Content Placeholder 2">
            <a:extLst>
              <a:ext uri="{FF2B5EF4-FFF2-40B4-BE49-F238E27FC236}">
                <a16:creationId xmlns:a16="http://schemas.microsoft.com/office/drawing/2014/main" id="{FA9EC60F-1269-45C1-8295-7724A9F17A91}"/>
              </a:ext>
            </a:extLst>
          </p:cNvPr>
          <p:cNvSpPr>
            <a:spLocks noGrp="1"/>
          </p:cNvSpPr>
          <p:nvPr>
            <p:ph idx="1"/>
          </p:nvPr>
        </p:nvSpPr>
        <p:spPr>
          <a:xfrm>
            <a:off x="370936" y="1035171"/>
            <a:ext cx="11239872" cy="5474686"/>
          </a:xfrm>
        </p:spPr>
        <p:txBody>
          <a:bodyPr>
            <a:normAutofit fontScale="92500" lnSpcReduction="20000"/>
          </a:bodyPr>
          <a:lstStyle/>
          <a:p>
            <a:pPr marL="0" lvl="0" indent="0">
              <a:lnSpc>
                <a:spcPct val="103000"/>
              </a:lnSpc>
              <a:buNone/>
            </a:pPr>
            <a:r>
              <a:rPr lang="en-AU" sz="2200" b="1" kern="100" dirty="0">
                <a:solidFill>
                  <a:srgbClr val="000000"/>
                </a:solidFill>
                <a:effectLst/>
                <a:latin typeface="Calibri" panose="020F0502020204030204" pitchFamily="34" charset="0"/>
                <a:ea typeface="Calibri" panose="020F0502020204030204" pitchFamily="34" charset="0"/>
              </a:rPr>
              <a:t>Post Graduate Engagement</a:t>
            </a:r>
          </a:p>
          <a:p>
            <a:pPr marL="0" lvl="0" indent="0">
              <a:lnSpc>
                <a:spcPct val="103000"/>
              </a:lnSpc>
              <a:buNone/>
            </a:pPr>
            <a:endParaRPr lang="en-AU" sz="19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buNone/>
            </a:pPr>
            <a:r>
              <a:rPr lang="en-AU" sz="2200" kern="100">
                <a:solidFill>
                  <a:srgbClr val="000000"/>
                </a:solidFill>
                <a:latin typeface="Calibri" panose="020F0502020204030204" pitchFamily="34" charset="0"/>
                <a:ea typeface="Calibri" panose="020F0502020204030204" pitchFamily="34" charset="0"/>
              </a:rPr>
              <a:t>29.</a:t>
            </a:r>
            <a:r>
              <a:rPr lang="en-AU" sz="2200" kern="100" dirty="0">
                <a:solidFill>
                  <a:srgbClr val="000000"/>
                </a:solidFill>
                <a:latin typeface="Calibri" panose="020F0502020204030204" pitchFamily="34" charset="0"/>
                <a:ea typeface="Calibri" panose="020F0502020204030204" pitchFamily="34" charset="0"/>
              </a:rPr>
              <a:t>	</a:t>
            </a:r>
            <a:r>
              <a:rPr lang="en-AU" sz="2200" kern="100" dirty="0">
                <a:solidFill>
                  <a:srgbClr val="000000"/>
                </a:solidFill>
                <a:effectLst/>
                <a:latin typeface="Calibri" panose="020F0502020204030204" pitchFamily="34" charset="0"/>
                <a:ea typeface="Calibri" panose="020F0502020204030204" pitchFamily="34" charset="0"/>
              </a:rPr>
              <a:t>Proactively contact international postgraduate students before they arrive in Australia. Use this as an 	opportunity to introduce ANUSA, provide information about available services and support, and build 	strong, early connections to ensure these students are well-supported from the outset.</a:t>
            </a:r>
          </a:p>
          <a:p>
            <a:pPr marL="0" lvl="0" indent="0">
              <a:lnSpc>
                <a:spcPct val="103000"/>
              </a:lnSpc>
              <a:buNone/>
            </a:pPr>
            <a:endParaRPr lang="en-AU" sz="22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pPr>
            <a:r>
              <a:rPr lang="en-AU" sz="2200" kern="100" dirty="0">
                <a:solidFill>
                  <a:srgbClr val="000000"/>
                </a:solidFill>
                <a:effectLst/>
                <a:latin typeface="Calibri" panose="020F0502020204030204" pitchFamily="34" charset="0"/>
                <a:ea typeface="Calibri" panose="020F0502020204030204" pitchFamily="34" charset="0"/>
              </a:rPr>
              <a:t>30.	Since many postgraduates only attend campus for classes or college-based activities, organise events 	within individual colleges. This approach will make it easier for postgraduate students to participate 	and engage with ANUSA.</a:t>
            </a:r>
          </a:p>
          <a:p>
            <a:pPr marL="457200" indent="0">
              <a:lnSpc>
                <a:spcPct val="103000"/>
              </a:lnSpc>
              <a:spcAft>
                <a:spcPts val="20"/>
              </a:spcAft>
              <a:buNone/>
            </a:pPr>
            <a:endParaRPr lang="en-AU" sz="22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pPr>
            <a:r>
              <a:rPr lang="en-AU" sz="2200" kern="100" dirty="0">
                <a:solidFill>
                  <a:srgbClr val="000000"/>
                </a:solidFill>
                <a:effectLst/>
                <a:latin typeface="Calibri" panose="020F0502020204030204" pitchFamily="34" charset="0"/>
                <a:ea typeface="Calibri" panose="020F0502020204030204" pitchFamily="34" charset="0"/>
              </a:rPr>
              <a:t>31.	Promote the services and benefits ANUSA offers to postgraduate students to dispel the perception 	that ANUSA 	only serves political activists. Implement targeted marketing campaigns, informational 	sessions, and direct outreach to postgraduate student groups. Utilise platforms and strategies that 	resonate with the postgraduate community, highlighting success stories and testimonials to build trust 	and demonstrate ANUSA’s commitment to all students.</a:t>
            </a:r>
          </a:p>
          <a:p>
            <a:pPr marL="234950" indent="0">
              <a:lnSpc>
                <a:spcPct val="103000"/>
              </a:lnSpc>
              <a:spcAft>
                <a:spcPts val="20"/>
              </a:spcAft>
              <a:buNone/>
            </a:pPr>
            <a:br>
              <a:rPr lang="en-AU" sz="2200" dirty="0">
                <a:effectLst/>
              </a:rPr>
            </a:br>
            <a:endParaRPr lang="en-AU" sz="2200" kern="100" dirty="0">
              <a:solidFill>
                <a:srgbClr val="000000"/>
              </a:solidFill>
              <a:effectLst/>
              <a:latin typeface="Calibri" panose="020F0502020204030204" pitchFamily="34" charset="0"/>
              <a:ea typeface="Calibri" panose="020F0502020204030204" pitchFamily="34" charset="0"/>
            </a:endParaRPr>
          </a:p>
          <a:p>
            <a:pPr marL="0" lvl="0" indent="0">
              <a:lnSpc>
                <a:spcPct val="103000"/>
              </a:lnSpc>
              <a:spcAft>
                <a:spcPts val="20"/>
              </a:spcAft>
              <a:buNone/>
            </a:pPr>
            <a:r>
              <a:rPr lang="en-AU" sz="2000" kern="100" dirty="0">
                <a:solidFill>
                  <a:srgbClr val="000000"/>
                </a:solidFill>
                <a:effectLst/>
                <a:latin typeface="Calibri" panose="020F0502020204030204" pitchFamily="34" charset="0"/>
                <a:ea typeface="Calibri" panose="020F0502020204030204" pitchFamily="34" charset="0"/>
              </a:rPr>
              <a:t>	</a:t>
            </a:r>
            <a:endParaRPr lang="en-AU" sz="18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0971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75E4-CDB9-4515-A3EF-F1F0D1BE58EA}"/>
              </a:ext>
            </a:extLst>
          </p:cNvPr>
          <p:cNvSpPr>
            <a:spLocks noGrp="1"/>
          </p:cNvSpPr>
          <p:nvPr>
            <p:ph type="title"/>
          </p:nvPr>
        </p:nvSpPr>
        <p:spPr>
          <a:xfrm>
            <a:off x="436228" y="702156"/>
            <a:ext cx="11174580" cy="405191"/>
          </a:xfrm>
        </p:spPr>
        <p:txBody>
          <a:bodyPr>
            <a:normAutofit fontScale="90000"/>
          </a:bodyPr>
          <a:lstStyle/>
          <a:p>
            <a:r>
              <a:rPr lang="en-AU" dirty="0"/>
              <a:t>Summary findings</a:t>
            </a:r>
          </a:p>
        </p:txBody>
      </p:sp>
      <p:sp>
        <p:nvSpPr>
          <p:cNvPr id="3" name="Content Placeholder 2">
            <a:extLst>
              <a:ext uri="{FF2B5EF4-FFF2-40B4-BE49-F238E27FC236}">
                <a16:creationId xmlns:a16="http://schemas.microsoft.com/office/drawing/2014/main" id="{ECF1E6E3-79F1-437A-9D4A-A9AB0C5E6E72}"/>
              </a:ext>
            </a:extLst>
          </p:cNvPr>
          <p:cNvSpPr>
            <a:spLocks noGrp="1"/>
          </p:cNvSpPr>
          <p:nvPr>
            <p:ph idx="1"/>
          </p:nvPr>
        </p:nvSpPr>
        <p:spPr>
          <a:xfrm>
            <a:off x="373820" y="1208015"/>
            <a:ext cx="11029615" cy="5528345"/>
          </a:xfrm>
        </p:spPr>
        <p:txBody>
          <a:bodyPr>
            <a:normAutofit/>
          </a:bodyPr>
          <a:lstStyle/>
          <a:p>
            <a:pPr marL="0" indent="0">
              <a:lnSpc>
                <a:spcPct val="130000"/>
              </a:lnSpc>
              <a:buClrTx/>
              <a:buNone/>
            </a:pPr>
            <a:endParaRPr lang="en-AU" sz="3500" dirty="0">
              <a:effectLst/>
              <a:latin typeface="Calibri" panose="020F0502020204030204" pitchFamily="34" charset="0"/>
              <a:ea typeface="Calibri" panose="020F0502020204030204" pitchFamily="34" charset="0"/>
              <a:cs typeface="Calibri" panose="020F0502020204030204" pitchFamily="34" charset="0"/>
            </a:endParaRPr>
          </a:p>
          <a:p>
            <a:endParaRPr lang="en-AU" dirty="0"/>
          </a:p>
        </p:txBody>
      </p:sp>
      <p:sp>
        <p:nvSpPr>
          <p:cNvPr id="8" name="TextBox 7">
            <a:extLst>
              <a:ext uri="{FF2B5EF4-FFF2-40B4-BE49-F238E27FC236}">
                <a16:creationId xmlns:a16="http://schemas.microsoft.com/office/drawing/2014/main" id="{C8D2377B-587F-2DC3-FB8D-C4D401935566}"/>
              </a:ext>
            </a:extLst>
          </p:cNvPr>
          <p:cNvSpPr txBox="1"/>
          <p:nvPr/>
        </p:nvSpPr>
        <p:spPr>
          <a:xfrm>
            <a:off x="167474" y="621102"/>
            <a:ext cx="11029614" cy="7244099"/>
          </a:xfrm>
          <a:prstGeom prst="rect">
            <a:avLst/>
          </a:prstGeom>
          <a:noFill/>
        </p:spPr>
        <p:txBody>
          <a:bodyPr wrap="square">
            <a:spAutoFit/>
          </a:bodyPr>
          <a:lstStyle/>
          <a:p>
            <a:pPr marL="463550" indent="-6350">
              <a:lnSpc>
                <a:spcPct val="103000"/>
              </a:lnSpc>
              <a:spcAft>
                <a:spcPts val="20"/>
              </a:spcAft>
            </a:pPr>
            <a:endParaRPr lang="en-AU" sz="36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defTabSz="914400" eaLnBrk="0" fontAlgn="base" hangingPunct="0">
              <a:lnSpc>
                <a:spcPct val="100000"/>
              </a:lnSpc>
              <a:spcBef>
                <a:spcPct val="0"/>
              </a:spcBef>
              <a:spcAft>
                <a:spcPct val="0"/>
              </a:spcAft>
              <a:buClrTx/>
              <a:buSzTx/>
              <a:buFont typeface="Arial" panose="020B0604020202020204" pitchFamily="34" charset="0"/>
              <a:buChar char="•"/>
            </a:pPr>
            <a:endParaRPr lang="en-AU" sz="2000" dirty="0">
              <a:solidFill>
                <a:srgbClr val="000000"/>
              </a:solidFill>
              <a:effectLst/>
              <a:latin typeface="Calibri" panose="020F0502020204030204" pitchFamily="34" charset="0"/>
              <a:ea typeface="Calibri" panose="020F0502020204030204" pitchFamily="34" charset="0"/>
            </a:endParaRPr>
          </a:p>
          <a:p>
            <a:pPr marL="285750" indent="-285750" defTabSz="914400" eaLnBrk="0" fontAlgn="base" hangingPunct="0">
              <a:lnSpc>
                <a:spcPct val="100000"/>
              </a:lnSpc>
              <a:spcBef>
                <a:spcPct val="0"/>
              </a:spcBef>
              <a:spcAft>
                <a:spcPct val="0"/>
              </a:spcAft>
              <a:buClrTx/>
              <a:buSzTx/>
              <a:buFont typeface="Arial" panose="020B0604020202020204" pitchFamily="34" charset="0"/>
              <a:buChar char="•"/>
            </a:pPr>
            <a:r>
              <a:rPr lang="en-AU" sz="2000" dirty="0">
                <a:solidFill>
                  <a:srgbClr val="000000"/>
                </a:solidFill>
                <a:effectLst/>
                <a:latin typeface="Calibri" panose="020F0502020204030204" pitchFamily="34" charset="0"/>
                <a:ea typeface="Calibri" panose="020F0502020204030204" pitchFamily="34" charset="0"/>
              </a:rPr>
              <a:t>The expanded role of ANUSA in representing postgraduate students has introduced new challenges. </a:t>
            </a:r>
          </a:p>
          <a:p>
            <a:pPr defTabSz="914400" eaLnBrk="0" fontAlgn="base" hangingPunct="0">
              <a:lnSpc>
                <a:spcPct val="100000"/>
              </a:lnSpc>
              <a:spcBef>
                <a:spcPct val="0"/>
              </a:spcBef>
              <a:spcAft>
                <a:spcPct val="0"/>
              </a:spcAft>
              <a:buClrTx/>
              <a:buSzTx/>
            </a:pPr>
            <a:endParaRPr lang="en-AU" sz="2000" dirty="0">
              <a:solidFill>
                <a:srgbClr val="000000"/>
              </a:solidFill>
              <a:latin typeface="Calibri" panose="020F0502020204030204" pitchFamily="34" charset="0"/>
              <a:ea typeface="Calibri" panose="020F0502020204030204" pitchFamily="34" charset="0"/>
            </a:endParaRPr>
          </a:p>
          <a:p>
            <a:pPr marL="285750" indent="-285750" defTabSz="914400" eaLnBrk="0" fontAlgn="base" hangingPunct="0">
              <a:lnSpc>
                <a:spcPct val="100000"/>
              </a:lnSpc>
              <a:spcBef>
                <a:spcPct val="0"/>
              </a:spcBef>
              <a:spcAft>
                <a:spcPct val="0"/>
              </a:spcAft>
              <a:buClrTx/>
              <a:buSzTx/>
              <a:buFont typeface="Arial" panose="020B0604020202020204" pitchFamily="34" charset="0"/>
              <a:buChar char="•"/>
            </a:pPr>
            <a:r>
              <a:rPr lang="en-AU" sz="2000" dirty="0">
                <a:solidFill>
                  <a:srgbClr val="000000"/>
                </a:solidFill>
                <a:effectLst/>
                <a:latin typeface="Calibri" panose="020F0502020204030204" pitchFamily="34" charset="0"/>
                <a:ea typeface="Calibri" panose="020F0502020204030204" pitchFamily="34" charset="0"/>
              </a:rPr>
              <a:t>Postgraduate students, often less interested in student politics, require tailored engagement strategies to meet their specific needs.</a:t>
            </a:r>
          </a:p>
          <a:p>
            <a:pPr marL="0" indent="0" defTabSz="914400" eaLnBrk="0" fontAlgn="base" hangingPunct="0">
              <a:lnSpc>
                <a:spcPct val="100000"/>
              </a:lnSpc>
              <a:spcBef>
                <a:spcPct val="0"/>
              </a:spcBef>
              <a:spcAft>
                <a:spcPct val="0"/>
              </a:spcAft>
              <a:buClrTx/>
              <a:buSzTx/>
              <a:buNone/>
            </a:pPr>
            <a:endPar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defTabSz="914400" eaLnBrk="0" fontAlgn="base" hangingPunct="0">
              <a:lnSpc>
                <a:spcPct val="100000"/>
              </a:lnSpc>
              <a:spcBef>
                <a:spcPct val="0"/>
              </a:spcBef>
              <a:spcAft>
                <a:spcPct val="0"/>
              </a:spcAft>
              <a:buClrTx/>
              <a:buSzTx/>
              <a:buFont typeface="Arial" panose="020B0604020202020204" pitchFamily="34" charset="0"/>
              <a:buChar char="•"/>
            </a:pPr>
            <a:r>
              <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While politics is an inherent aspect of ANUSA, it should not overshadow the principles of good corporate governance. </a:t>
            </a:r>
          </a:p>
          <a:p>
            <a:pPr marL="0" indent="0" defTabSz="914400" eaLnBrk="0" fontAlgn="base" hangingPunct="0">
              <a:lnSpc>
                <a:spcPct val="100000"/>
              </a:lnSpc>
              <a:spcBef>
                <a:spcPct val="0"/>
              </a:spcBef>
              <a:spcAft>
                <a:spcPct val="0"/>
              </a:spcAft>
              <a:buClrTx/>
              <a:buSzTx/>
              <a:buNone/>
            </a:pPr>
            <a:endParaRPr lang="en-AU"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defTabSz="914400" eaLnBrk="0" fontAlgn="base" hangingPunct="0">
              <a:lnSpc>
                <a:spcPct val="100000"/>
              </a:lnSpc>
              <a:spcBef>
                <a:spcPct val="0"/>
              </a:spcBef>
              <a:spcAft>
                <a:spcPct val="0"/>
              </a:spcAft>
              <a:buClrTx/>
              <a:buSzTx/>
              <a:buFont typeface="Arial" panose="020B0604020202020204" pitchFamily="34" charset="0"/>
              <a:buChar char="•"/>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Confidence in ANUSA’s governance is vital for ANU students and the university.</a:t>
            </a:r>
          </a:p>
          <a:p>
            <a:pPr marL="285750" indent="-285750" defTabSz="914400" eaLnBrk="0" fontAlgn="base" hangingPunct="0">
              <a:lnSpc>
                <a:spcPct val="100000"/>
              </a:lnSpc>
              <a:spcBef>
                <a:spcPct val="0"/>
              </a:spcBef>
              <a:spcAft>
                <a:spcPct val="0"/>
              </a:spcAft>
              <a:buClrTx/>
              <a:buSzTx/>
              <a:buFont typeface="Arial" panose="020B0604020202020204" pitchFamily="34" charset="0"/>
              <a:buChar char="•"/>
            </a:pPr>
            <a:endParaRPr lang="en-US" sz="2000" kern="0" dirty="0">
              <a:latin typeface="Calibri" panose="020F0502020204030204" pitchFamily="34" charset="0"/>
              <a:ea typeface="Calibri" panose="020F0502020204030204" pitchFamily="34" charset="0"/>
              <a:cs typeface="Calibri" panose="020F0502020204030204" pitchFamily="34" charset="0"/>
            </a:endParaRPr>
          </a:p>
          <a:p>
            <a:pPr marL="285750" indent="-285750" defTabSz="914400" eaLnBrk="0" fontAlgn="base" hangingPunct="0">
              <a:lnSpc>
                <a:spcPct val="100000"/>
              </a:lnSpc>
              <a:spcBef>
                <a:spcPct val="0"/>
              </a:spcBef>
              <a:spcAft>
                <a:spcPct val="0"/>
              </a:spcAft>
              <a:buClrTx/>
              <a:buSzTx/>
              <a:buFont typeface="Arial" panose="020B0604020202020204" pitchFamily="34" charset="0"/>
              <a:buChar char="•"/>
            </a:pPr>
            <a:r>
              <a:rPr lang="en-AU" sz="20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review identified a number of strengths in ANUSA's governance, and also found a range of challenges and risks that, if addressed, could enhance its ability to represent and service the ANU student community more effectively.</a:t>
            </a:r>
          </a:p>
          <a:p>
            <a:pPr marL="463550" indent="-6350">
              <a:lnSpc>
                <a:spcPct val="103000"/>
              </a:lnSpc>
              <a:spcAft>
                <a:spcPts val="20"/>
              </a:spcAft>
            </a:pPr>
            <a:endParaRPr lang="en-AU" kern="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63550" indent="-6350">
              <a:lnSpc>
                <a:spcPct val="103000"/>
              </a:lnSpc>
              <a:spcAft>
                <a:spcPts val="20"/>
              </a:spcAft>
            </a:pPr>
            <a:endParaRPr lang="en-AU"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3000"/>
              </a:lnSpc>
              <a:spcAft>
                <a:spcPts val="20"/>
              </a:spcAft>
              <a:buFont typeface="Arial" panose="020B0604020202020204" pitchFamily="34" charset="0"/>
              <a:buChar char="•"/>
            </a:pPr>
            <a:endParaRPr lang="en-AU" kern="100" dirty="0">
              <a:solidFill>
                <a:srgbClr val="000000"/>
              </a:solidFill>
              <a:latin typeface="Calibri" panose="020F0502020204030204" pitchFamily="34" charset="0"/>
              <a:ea typeface="Calibri" panose="020F0502020204030204" pitchFamily="34" charset="0"/>
            </a:endParaRPr>
          </a:p>
          <a:p>
            <a:pPr marL="742950" indent="-285750">
              <a:lnSpc>
                <a:spcPct val="103000"/>
              </a:lnSpc>
              <a:spcAft>
                <a:spcPts val="20"/>
              </a:spcAft>
              <a:buFont typeface="Arial" panose="020B0604020202020204" pitchFamily="34" charset="0"/>
              <a:buChar char="•"/>
            </a:pPr>
            <a:endParaRPr lang="en-AU" kern="100" dirty="0">
              <a:solidFill>
                <a:srgbClr val="000000"/>
              </a:solidFill>
              <a:effectLst/>
              <a:latin typeface="Calibri" panose="020F0502020204030204" pitchFamily="34" charset="0"/>
              <a:ea typeface="Calibri" panose="020F0502020204030204" pitchFamily="34" charset="0"/>
            </a:endParaRPr>
          </a:p>
          <a:p>
            <a:pPr marL="463550" indent="-6350">
              <a:lnSpc>
                <a:spcPct val="103000"/>
              </a:lnSpc>
              <a:spcAft>
                <a:spcPts val="20"/>
              </a:spcAft>
            </a:pPr>
            <a:endParaRPr lang="en-AU" kern="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63550" indent="-6350">
              <a:lnSpc>
                <a:spcPct val="103000"/>
              </a:lnSpc>
              <a:spcAft>
                <a:spcPts val="20"/>
              </a:spcAft>
            </a:pPr>
            <a:endParaRPr lang="en-AU"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63550" indent="-6350">
              <a:lnSpc>
                <a:spcPct val="103000"/>
              </a:lnSpc>
              <a:spcAft>
                <a:spcPts val="20"/>
              </a:spcAft>
            </a:pPr>
            <a:endParaRPr lang="en-AU" kern="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63550" indent="-6350">
              <a:lnSpc>
                <a:spcPct val="103000"/>
              </a:lnSpc>
              <a:spcAft>
                <a:spcPts val="20"/>
              </a:spcAft>
            </a:pPr>
            <a:endParaRPr lang="en-AU" sz="18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3164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F7F3-23DD-4DE4-B29C-6180E0D89608}"/>
              </a:ext>
            </a:extLst>
          </p:cNvPr>
          <p:cNvSpPr>
            <a:spLocks noGrp="1"/>
          </p:cNvSpPr>
          <p:nvPr>
            <p:ph type="title"/>
          </p:nvPr>
        </p:nvSpPr>
        <p:spPr>
          <a:xfrm>
            <a:off x="486561" y="702156"/>
            <a:ext cx="11124247" cy="522637"/>
          </a:xfrm>
        </p:spPr>
        <p:txBody>
          <a:bodyPr/>
          <a:lstStyle/>
          <a:p>
            <a:r>
              <a:rPr lang="en-AU" dirty="0"/>
              <a:t>Parliament or board?</a:t>
            </a:r>
          </a:p>
        </p:txBody>
      </p:sp>
      <p:sp>
        <p:nvSpPr>
          <p:cNvPr id="3" name="Content Placeholder 2">
            <a:extLst>
              <a:ext uri="{FF2B5EF4-FFF2-40B4-BE49-F238E27FC236}">
                <a16:creationId xmlns:a16="http://schemas.microsoft.com/office/drawing/2014/main" id="{D40CC11F-784C-4171-8D8B-BE1CF9743A40}"/>
              </a:ext>
            </a:extLst>
          </p:cNvPr>
          <p:cNvSpPr>
            <a:spLocks noGrp="1"/>
          </p:cNvSpPr>
          <p:nvPr>
            <p:ph idx="1"/>
          </p:nvPr>
        </p:nvSpPr>
        <p:spPr>
          <a:xfrm>
            <a:off x="293614" y="94891"/>
            <a:ext cx="11124247" cy="6858000"/>
          </a:xfrm>
        </p:spPr>
        <p:txBody>
          <a:bodyPr>
            <a:normAutofit/>
          </a:bodyPr>
          <a:lstStyle/>
          <a:p>
            <a:pPr>
              <a:lnSpc>
                <a:spcPct val="100000"/>
              </a:lnSpc>
              <a:spcAft>
                <a:spcPts val="800"/>
              </a:spcAft>
              <a:buClrTx/>
            </a:pPr>
            <a:endParaRPr lang="en-AU" sz="2000" kern="100" dirty="0">
              <a:solidFill>
                <a:srgbClr val="000000"/>
              </a:solidFill>
              <a:effectLst/>
              <a:latin typeface="Calibri" panose="020F0502020204030204" pitchFamily="34" charset="0"/>
              <a:ea typeface="Calibri" panose="020F0502020204030204" pitchFamily="34" charset="0"/>
            </a:endParaRPr>
          </a:p>
          <a:p>
            <a:pPr>
              <a:lnSpc>
                <a:spcPct val="100000"/>
              </a:lnSpc>
              <a:spcAft>
                <a:spcPts val="800"/>
              </a:spcAft>
              <a:buClrTx/>
            </a:pPr>
            <a:r>
              <a:rPr lang="en-US" sz="2000" kern="100" dirty="0">
                <a:solidFill>
                  <a:srgbClr val="000000"/>
                </a:solidFill>
                <a:effectLst/>
                <a:latin typeface="Calibri" panose="020F0502020204030204" pitchFamily="34" charset="0"/>
                <a:ea typeface="Calibri" panose="020F0502020204030204" pitchFamily="34" charset="0"/>
              </a:rPr>
              <a:t>The ANUSA Constitution names the SRC as the ‘committee of management’ but vests management powers in the </a:t>
            </a:r>
            <a:r>
              <a:rPr lang="en-US" sz="2000" kern="100" dirty="0">
                <a:solidFill>
                  <a:srgbClr val="000000"/>
                </a:solidFill>
                <a:latin typeface="Calibri" panose="020F0502020204030204" pitchFamily="34" charset="0"/>
                <a:ea typeface="Calibri" panose="020F0502020204030204" pitchFamily="34" charset="0"/>
              </a:rPr>
              <a:t>executive</a:t>
            </a:r>
            <a:r>
              <a:rPr lang="en-US" sz="2000" kern="100" dirty="0">
                <a:solidFill>
                  <a:srgbClr val="000000"/>
                </a:solidFill>
                <a:effectLst/>
                <a:latin typeface="Calibri" panose="020F0502020204030204" pitchFamily="34" charset="0"/>
                <a:ea typeface="Calibri" panose="020F0502020204030204" pitchFamily="34" charset="0"/>
              </a:rPr>
              <a:t>, individually and collectively.</a:t>
            </a:r>
            <a:endParaRPr lang="en-AU" sz="2000" kern="100" dirty="0">
              <a:solidFill>
                <a:srgbClr val="000000"/>
              </a:solidFill>
              <a:effectLst/>
              <a:latin typeface="Calibri" panose="020F0502020204030204" pitchFamily="34" charset="0"/>
              <a:ea typeface="Calibri" panose="020F0502020204030204" pitchFamily="34" charset="0"/>
            </a:endParaRPr>
          </a:p>
          <a:p>
            <a:pPr>
              <a:lnSpc>
                <a:spcPct val="100000"/>
              </a:lnSpc>
              <a:spcAft>
                <a:spcPts val="800"/>
              </a:spcAft>
              <a:buClrTx/>
            </a:pPr>
            <a:r>
              <a:rPr lang="en-AU" sz="2000" kern="100" dirty="0">
                <a:solidFill>
                  <a:srgbClr val="000000"/>
                </a:solidFill>
                <a:latin typeface="Calibri" panose="020F0502020204030204" pitchFamily="34" charset="0"/>
                <a:ea typeface="Calibri" panose="020F0502020204030204" pitchFamily="34" charset="0"/>
              </a:rPr>
              <a:t>ANUSA SRC and executive members </a:t>
            </a:r>
            <a:r>
              <a:rPr lang="en-AU" sz="2000" kern="100" dirty="0">
                <a:solidFill>
                  <a:srgbClr val="000000"/>
                </a:solidFill>
                <a:effectLst/>
                <a:latin typeface="Calibri" panose="020F0502020204030204" pitchFamily="34" charset="0"/>
                <a:ea typeface="Calibri" panose="020F0502020204030204" pitchFamily="34" charset="0"/>
              </a:rPr>
              <a:t>hold significant legal and governance responsibilities and </a:t>
            </a:r>
            <a:r>
              <a:rPr lang="en-AU" sz="2000" kern="100" dirty="0">
                <a:solidFill>
                  <a:srgbClr val="000000"/>
                </a:solidFill>
                <a:latin typeface="Calibri" panose="020F0502020204030204" pitchFamily="34" charset="0"/>
                <a:ea typeface="Calibri" panose="020F0502020204030204" pitchFamily="34" charset="0"/>
              </a:rPr>
              <a:t>can be held</a:t>
            </a:r>
            <a:r>
              <a:rPr lang="en-AU" sz="2000" kern="100" dirty="0">
                <a:solidFill>
                  <a:srgbClr val="000000"/>
                </a:solidFill>
                <a:effectLst/>
                <a:latin typeface="Calibri" panose="020F0502020204030204" pitchFamily="34" charset="0"/>
                <a:ea typeface="Calibri" panose="020F0502020204030204" pitchFamily="34" charset="0"/>
              </a:rPr>
              <a:t> accountable, both individually and collectively, for their actions and decisions on behalf of ANUSA. </a:t>
            </a:r>
          </a:p>
          <a:p>
            <a:pPr>
              <a:lnSpc>
                <a:spcPct val="100000"/>
              </a:lnSpc>
              <a:spcAft>
                <a:spcPts val="800"/>
              </a:spcAft>
              <a:buClrTx/>
            </a:pPr>
            <a:r>
              <a:rPr lang="en-US" sz="2000" kern="100" dirty="0">
                <a:solidFill>
                  <a:srgbClr val="000000"/>
                </a:solidFill>
                <a:latin typeface="Calibri" panose="020F0502020204030204" pitchFamily="34" charset="0"/>
                <a:ea typeface="Calibri" panose="020F0502020204030204" pitchFamily="34" charset="0"/>
              </a:rPr>
              <a:t>C</a:t>
            </a:r>
            <a:r>
              <a:rPr lang="en-US" sz="2000" kern="100" dirty="0">
                <a:solidFill>
                  <a:srgbClr val="000000"/>
                </a:solidFill>
                <a:effectLst/>
                <a:latin typeface="Calibri" panose="020F0502020204030204" pitchFamily="34" charset="0"/>
                <a:ea typeface="Calibri" panose="020F0502020204030204" pitchFamily="34" charset="0"/>
              </a:rPr>
              <a:t>urrent governance arrangements mean that </a:t>
            </a:r>
            <a:r>
              <a:rPr lang="en-US" sz="2000" kern="100" dirty="0">
                <a:solidFill>
                  <a:srgbClr val="000000"/>
                </a:solidFill>
                <a:latin typeface="Calibri" panose="020F0502020204030204" pitchFamily="34" charset="0"/>
                <a:ea typeface="Calibri" panose="020F0502020204030204" pitchFamily="34" charset="0"/>
              </a:rPr>
              <a:t>ANUSA combines the roles of</a:t>
            </a:r>
            <a:r>
              <a:rPr lang="en-AU" sz="2000" kern="100" dirty="0">
                <a:solidFill>
                  <a:srgbClr val="000000"/>
                </a:solidFill>
                <a:effectLst/>
                <a:latin typeface="Calibri" panose="020F0502020204030204" pitchFamily="34" charset="0"/>
                <a:ea typeface="Calibri" panose="020F0502020204030204" pitchFamily="34" charset="0"/>
              </a:rPr>
              <a:t> both a governing board and a parliament</a:t>
            </a:r>
            <a:r>
              <a:rPr lang="en-AU" sz="2000" kern="100" dirty="0">
                <a:solidFill>
                  <a:srgbClr val="000000"/>
                </a:solidFill>
                <a:latin typeface="Calibri" panose="020F0502020204030204" pitchFamily="34" charset="0"/>
                <a:ea typeface="Calibri" panose="020F0502020204030204" pitchFamily="34" charset="0"/>
              </a:rPr>
              <a:t>. These </a:t>
            </a:r>
            <a:r>
              <a:rPr lang="en-AU" sz="2000" kern="100" dirty="0">
                <a:solidFill>
                  <a:srgbClr val="000000"/>
                </a:solidFill>
                <a:effectLst/>
                <a:latin typeface="Calibri" panose="020F0502020204030204" pitchFamily="34" charset="0"/>
                <a:ea typeface="Calibri" panose="020F0502020204030204" pitchFamily="34" charset="0"/>
              </a:rPr>
              <a:t>roles that are inherently different</a:t>
            </a:r>
            <a:r>
              <a:rPr lang="en-AU" sz="2000" kern="100" dirty="0">
                <a:solidFill>
                  <a:srgbClr val="000000"/>
                </a:solidFill>
                <a:latin typeface="Calibri" panose="020F0502020204030204" pitchFamily="34" charset="0"/>
                <a:ea typeface="Calibri" panose="020F0502020204030204" pitchFamily="34" charset="0"/>
              </a:rPr>
              <a:t>:</a:t>
            </a:r>
            <a:endParaRPr lang="en-AU" sz="2000" kern="100" dirty="0">
              <a:solidFill>
                <a:srgbClr val="000000"/>
              </a:solidFill>
              <a:effectLst/>
              <a:latin typeface="Calibri" panose="020F0502020204030204" pitchFamily="34" charset="0"/>
              <a:ea typeface="Calibri" panose="020F0502020204030204" pitchFamily="34" charset="0"/>
            </a:endParaRPr>
          </a:p>
          <a:p>
            <a:pPr lvl="1">
              <a:spcAft>
                <a:spcPts val="800"/>
              </a:spcAft>
              <a:buClrTx/>
            </a:pPr>
            <a:r>
              <a:rPr lang="en-AU" sz="2000" kern="100" dirty="0">
                <a:solidFill>
                  <a:srgbClr val="000000"/>
                </a:solidFill>
                <a:effectLst/>
                <a:latin typeface="Calibri" panose="020F0502020204030204" pitchFamily="34" charset="0"/>
                <a:ea typeface="Calibri" panose="020F0502020204030204" pitchFamily="34" charset="0"/>
              </a:rPr>
              <a:t>Members of boards have a fiduciary duty to act solely in the interests of the organisation which they govern</a:t>
            </a:r>
            <a:r>
              <a:rPr lang="en-AU" sz="2000" kern="100" dirty="0">
                <a:solidFill>
                  <a:srgbClr val="000000"/>
                </a:solidFill>
                <a:latin typeface="Calibri" panose="020F0502020204030204" pitchFamily="34" charset="0"/>
                <a:ea typeface="Calibri" panose="020F0502020204030204" pitchFamily="34" charset="0"/>
              </a:rPr>
              <a:t>.</a:t>
            </a:r>
          </a:p>
          <a:p>
            <a:pPr lvl="1">
              <a:spcAft>
                <a:spcPts val="800"/>
              </a:spcAft>
              <a:buClrTx/>
            </a:pPr>
            <a:r>
              <a:rPr lang="en-AU" sz="2000" kern="100" dirty="0">
                <a:solidFill>
                  <a:srgbClr val="000000"/>
                </a:solidFill>
                <a:latin typeface="Calibri" panose="020F0502020204030204" pitchFamily="34" charset="0"/>
                <a:ea typeface="Calibri" panose="020F0502020204030204" pitchFamily="34" charset="0"/>
              </a:rPr>
              <a:t>M</a:t>
            </a:r>
            <a:r>
              <a:rPr lang="en-AU" sz="2000" kern="100" dirty="0">
                <a:solidFill>
                  <a:srgbClr val="000000"/>
                </a:solidFill>
                <a:effectLst/>
                <a:latin typeface="Calibri" panose="020F0502020204030204" pitchFamily="34" charset="0"/>
                <a:ea typeface="Calibri" panose="020F0502020204030204" pitchFamily="34" charset="0"/>
              </a:rPr>
              <a:t>embers of parliament have no such duty - they can act in line with their sectional interests, without regard for the health of the institution itself. </a:t>
            </a:r>
          </a:p>
          <a:p>
            <a:endParaRPr lang="en-AU" dirty="0"/>
          </a:p>
        </p:txBody>
      </p:sp>
    </p:spTree>
    <p:extLst>
      <p:ext uri="{BB962C8B-B14F-4D97-AF65-F5344CB8AC3E}">
        <p14:creationId xmlns:p14="http://schemas.microsoft.com/office/powerpoint/2010/main" val="167586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FAFE-905C-4388-AFEB-7B2964B3500E}"/>
              </a:ext>
            </a:extLst>
          </p:cNvPr>
          <p:cNvSpPr>
            <a:spLocks noGrp="1"/>
          </p:cNvSpPr>
          <p:nvPr>
            <p:ph type="title"/>
          </p:nvPr>
        </p:nvSpPr>
        <p:spPr>
          <a:xfrm>
            <a:off x="738230" y="702156"/>
            <a:ext cx="10872577" cy="774306"/>
          </a:xfrm>
        </p:spPr>
        <p:txBody>
          <a:bodyPr>
            <a:normAutofit fontScale="90000"/>
          </a:bodyPr>
          <a:lstStyle/>
          <a:p>
            <a:r>
              <a:rPr lang="en-AU" dirty="0"/>
              <a:t>Parliament or board?</a:t>
            </a:r>
            <a:br>
              <a:rPr lang="en-AU" dirty="0"/>
            </a:br>
            <a:endParaRPr lang="en-AU" dirty="0"/>
          </a:p>
        </p:txBody>
      </p:sp>
      <p:sp>
        <p:nvSpPr>
          <p:cNvPr id="5" name="Content Placeholder 4">
            <a:extLst>
              <a:ext uri="{FF2B5EF4-FFF2-40B4-BE49-F238E27FC236}">
                <a16:creationId xmlns:a16="http://schemas.microsoft.com/office/drawing/2014/main" id="{92EC6D68-FB3F-4277-A67F-6E5038159FED}"/>
              </a:ext>
            </a:extLst>
          </p:cNvPr>
          <p:cNvSpPr>
            <a:spLocks noGrp="1"/>
          </p:cNvSpPr>
          <p:nvPr>
            <p:ph idx="1"/>
          </p:nvPr>
        </p:nvSpPr>
        <p:spPr>
          <a:xfrm>
            <a:off x="427839" y="1216404"/>
            <a:ext cx="11182969" cy="4939440"/>
          </a:xfrm>
        </p:spPr>
        <p:txBody>
          <a:bodyPr>
            <a:normAutofit fontScale="85000" lnSpcReduction="20000"/>
          </a:bodyPr>
          <a:lstStyle/>
          <a:p>
            <a:pPr marL="0" indent="0">
              <a:lnSpc>
                <a:spcPct val="107000"/>
              </a:lnSpc>
              <a:spcAft>
                <a:spcPts val="800"/>
              </a:spcAft>
              <a:buNone/>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buClrTx/>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ClrTx/>
              <a:buFont typeface="Arial" panose="020B0604020202020204" pitchFamily="34" charset="0"/>
              <a:buChar char="•"/>
            </a:pPr>
            <a:r>
              <a:rPr lang="en-AU" sz="2600" dirty="0">
                <a:effectLst/>
                <a:latin typeface="Calibri" panose="020F0502020204030204" pitchFamily="34" charset="0"/>
                <a:ea typeface="Calibri" panose="020F0502020204030204" pitchFamily="34" charset="0"/>
                <a:cs typeface="Times New Roman" panose="02020603050405020304" pitchFamily="18" charset="0"/>
              </a:rPr>
              <a:t>In a parliamentary political context, disagreement in which different policies are advocated can only be resolved ultimately by one side obtaining the power to make its viewpoint prevail over the other. </a:t>
            </a:r>
          </a:p>
          <a:p>
            <a:pPr>
              <a:lnSpc>
                <a:spcPct val="120000"/>
              </a:lnSpc>
              <a:spcAft>
                <a:spcPts val="800"/>
              </a:spcAft>
              <a:buClrTx/>
              <a:buFont typeface="Arial" panose="020B0604020202020204" pitchFamily="34" charset="0"/>
              <a:buChar char="•"/>
            </a:pPr>
            <a:endParaRPr lang="en-AU"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buClrTx/>
              <a:buFont typeface="Arial" panose="020B0604020202020204" pitchFamily="34" charset="0"/>
              <a:buChar char="•"/>
            </a:pPr>
            <a:r>
              <a:rPr lang="en-AU" sz="2600" dirty="0">
                <a:effectLst/>
                <a:latin typeface="Calibri" panose="020F0502020204030204" pitchFamily="34" charset="0"/>
                <a:ea typeface="Calibri" panose="020F0502020204030204" pitchFamily="34" charset="0"/>
                <a:cs typeface="Times New Roman" panose="02020603050405020304" pitchFamily="18" charset="0"/>
              </a:rPr>
              <a:t>In contrast, an effective governing board establishes a culture of mutual respect, honesty and openness that encourages constructive debate, takes collective responsibility for its decisions and is shaped by a common purpose.</a:t>
            </a:r>
          </a:p>
          <a:p>
            <a:pPr>
              <a:lnSpc>
                <a:spcPct val="120000"/>
              </a:lnSpc>
              <a:spcAft>
                <a:spcPts val="800"/>
              </a:spcAft>
              <a:buClrTx/>
              <a:buFont typeface="Arial" panose="020B0604020202020204" pitchFamily="34" charset="0"/>
              <a:buChar char="•"/>
            </a:pPr>
            <a:endParaRPr lang="en-AU"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buClrTx/>
              <a:buFont typeface="Arial" panose="020B0604020202020204" pitchFamily="34" charset="0"/>
              <a:buChar char="•"/>
            </a:pPr>
            <a:r>
              <a:rPr lang="en-AU" sz="2600" dirty="0">
                <a:effectLst/>
                <a:latin typeface="Calibri" panose="020F0502020204030204" pitchFamily="34" charset="0"/>
                <a:ea typeface="Calibri" panose="020F0502020204030204" pitchFamily="34" charset="0"/>
                <a:cs typeface="Times New Roman" panose="02020603050405020304" pitchFamily="18" charset="0"/>
              </a:rPr>
              <a:t>While politics is a key element of the Students’ Council, it shouldn’t replace good corporate governance principles. </a:t>
            </a:r>
          </a:p>
          <a:p>
            <a:pPr marL="0" indent="0">
              <a:lnSpc>
                <a:spcPct val="107000"/>
              </a:lnSpc>
              <a:spcAft>
                <a:spcPts val="800"/>
              </a:spcAft>
              <a:buClrTx/>
              <a:buNone/>
            </a:pP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ClrTx/>
              <a:buNone/>
            </a:pP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AU" sz="22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44709724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7241-85C3-428D-A79D-E78032A7548A}"/>
              </a:ext>
            </a:extLst>
          </p:cNvPr>
          <p:cNvSpPr>
            <a:spLocks noGrp="1"/>
          </p:cNvSpPr>
          <p:nvPr>
            <p:ph type="title"/>
          </p:nvPr>
        </p:nvSpPr>
        <p:spPr>
          <a:xfrm>
            <a:off x="704674" y="702156"/>
            <a:ext cx="10906133" cy="581360"/>
          </a:xfrm>
        </p:spPr>
        <p:txBody>
          <a:bodyPr/>
          <a:lstStyle/>
          <a:p>
            <a:r>
              <a:rPr lang="en-AU" dirty="0"/>
              <a:t>Parliament and a board </a:t>
            </a:r>
          </a:p>
        </p:txBody>
      </p:sp>
      <p:sp>
        <p:nvSpPr>
          <p:cNvPr id="3" name="Content Placeholder 2">
            <a:extLst>
              <a:ext uri="{FF2B5EF4-FFF2-40B4-BE49-F238E27FC236}">
                <a16:creationId xmlns:a16="http://schemas.microsoft.com/office/drawing/2014/main" id="{05E50CFF-4372-470B-8A81-3341B8DCE176}"/>
              </a:ext>
            </a:extLst>
          </p:cNvPr>
          <p:cNvSpPr>
            <a:spLocks noGrp="1"/>
          </p:cNvSpPr>
          <p:nvPr>
            <p:ph idx="1"/>
          </p:nvPr>
        </p:nvSpPr>
        <p:spPr>
          <a:xfrm>
            <a:off x="704674" y="625086"/>
            <a:ext cx="11029615" cy="4214126"/>
          </a:xfrm>
        </p:spPr>
        <p:txBody>
          <a:bodyPr/>
          <a:lstStyle/>
          <a:p>
            <a:pPr marL="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Many universities in Australia and overseas have adopted a bicameral structure for student leadership and representation comprising: </a:t>
            </a:r>
          </a:p>
          <a:p>
            <a:pPr lvl="1">
              <a:lnSpc>
                <a:spcPct val="107000"/>
              </a:lnSpc>
              <a:spcAft>
                <a:spcPts val="800"/>
              </a:spcAft>
              <a:buClrTx/>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 Governing Board (often incorporating both elected students and co-opted external members) which has ultimate responsibility for the governance, financial and strategic direction of the Students' Union; and </a:t>
            </a:r>
          </a:p>
          <a:p>
            <a:pPr lvl="1">
              <a:lnSpc>
                <a:spcPct val="107000"/>
              </a:lnSpc>
              <a:spcAft>
                <a:spcPts val="800"/>
              </a:spcAft>
              <a:buClrTx/>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 Student’s Representative Council which is essentially the parliament of the student body and gives expression to the student voice and politics.</a:t>
            </a:r>
          </a:p>
          <a:p>
            <a:endParaRPr lang="en-AU" dirty="0"/>
          </a:p>
        </p:txBody>
      </p:sp>
      <p:pic>
        <p:nvPicPr>
          <p:cNvPr id="1028" name="Picture 4" descr="Adelaide University Union - Wikipedia">
            <a:extLst>
              <a:ext uri="{FF2B5EF4-FFF2-40B4-BE49-F238E27FC236}">
                <a16:creationId xmlns:a16="http://schemas.microsoft.com/office/drawing/2014/main" id="{F41E2CA9-BC37-4E2B-93DC-3572F9D7D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153" y="4252722"/>
            <a:ext cx="1563177" cy="6545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c @ UNSW | Arc UNSW Student Life">
            <a:extLst>
              <a:ext uri="{FF2B5EF4-FFF2-40B4-BE49-F238E27FC236}">
                <a16:creationId xmlns:a16="http://schemas.microsoft.com/office/drawing/2014/main" id="{EB304DF9-ED69-4C55-A60B-2F56C48FF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725" y="3746680"/>
            <a:ext cx="1035045" cy="10350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at is TUSA? - Ask Us - University of Tasmania, Australia">
            <a:extLst>
              <a:ext uri="{FF2B5EF4-FFF2-40B4-BE49-F238E27FC236}">
                <a16:creationId xmlns:a16="http://schemas.microsoft.com/office/drawing/2014/main" id="{607DB2FD-7DBC-467F-99D6-52FC075E1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4412" y="4360720"/>
            <a:ext cx="1240083" cy="10150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DC9AB04-C0CA-4318-90DB-688BB6816221}"/>
              </a:ext>
            </a:extLst>
          </p:cNvPr>
          <p:cNvSpPr txBox="1"/>
          <p:nvPr/>
        </p:nvSpPr>
        <p:spPr>
          <a:xfrm>
            <a:off x="9581995" y="5368724"/>
            <a:ext cx="1100394" cy="507831"/>
          </a:xfrm>
          <a:prstGeom prst="rect">
            <a:avLst/>
          </a:prstGeom>
          <a:noFill/>
        </p:spPr>
        <p:txBody>
          <a:bodyPr wrap="square">
            <a:spAutoFit/>
          </a:bodyPr>
          <a:lstStyle/>
          <a:p>
            <a:r>
              <a:rPr lang="en-AU" sz="900" b="1" i="0" dirty="0">
                <a:solidFill>
                  <a:srgbClr val="000000"/>
                </a:solidFill>
                <a:effectLst/>
                <a:latin typeface="Poppins" panose="00000500000000000000" pitchFamily="2" charset="0"/>
              </a:rPr>
              <a:t>Statewide Board of Management</a:t>
            </a:r>
            <a:endParaRPr lang="en-AU" sz="900" b="1" dirty="0"/>
          </a:p>
        </p:txBody>
      </p:sp>
      <p:sp>
        <p:nvSpPr>
          <p:cNvPr id="17" name="TextBox 16">
            <a:extLst>
              <a:ext uri="{FF2B5EF4-FFF2-40B4-BE49-F238E27FC236}">
                <a16:creationId xmlns:a16="http://schemas.microsoft.com/office/drawing/2014/main" id="{2CD417D5-BDA1-4FF3-9BB6-EB25F98BAE95}"/>
              </a:ext>
            </a:extLst>
          </p:cNvPr>
          <p:cNvSpPr txBox="1"/>
          <p:nvPr/>
        </p:nvSpPr>
        <p:spPr>
          <a:xfrm rot="10800000" flipV="1">
            <a:off x="9872689" y="5862220"/>
            <a:ext cx="941805" cy="370693"/>
          </a:xfrm>
          <a:prstGeom prst="rect">
            <a:avLst/>
          </a:prstGeom>
          <a:noFill/>
        </p:spPr>
        <p:txBody>
          <a:bodyPr wrap="square">
            <a:spAutoFit/>
          </a:bodyPr>
          <a:lstStyle/>
          <a:p>
            <a:r>
              <a:rPr lang="en-AU" sz="900" b="1" i="0" dirty="0">
                <a:solidFill>
                  <a:srgbClr val="000000"/>
                </a:solidFill>
                <a:effectLst/>
                <a:latin typeface="Poppins" panose="00000500000000000000" pitchFamily="2" charset="0"/>
              </a:rPr>
              <a:t>The State Council </a:t>
            </a:r>
            <a:endParaRPr lang="en-AU" sz="900" b="1" dirty="0"/>
          </a:p>
        </p:txBody>
      </p:sp>
      <p:sp>
        <p:nvSpPr>
          <p:cNvPr id="19" name="TextBox 18">
            <a:extLst>
              <a:ext uri="{FF2B5EF4-FFF2-40B4-BE49-F238E27FC236}">
                <a16:creationId xmlns:a16="http://schemas.microsoft.com/office/drawing/2014/main" id="{0F71A086-7E50-454F-B609-ED1C4210E1C3}"/>
              </a:ext>
            </a:extLst>
          </p:cNvPr>
          <p:cNvSpPr txBox="1"/>
          <p:nvPr/>
        </p:nvSpPr>
        <p:spPr>
          <a:xfrm>
            <a:off x="7466202" y="5050172"/>
            <a:ext cx="1307948" cy="230832"/>
          </a:xfrm>
          <a:prstGeom prst="rect">
            <a:avLst/>
          </a:prstGeom>
          <a:noFill/>
        </p:spPr>
        <p:txBody>
          <a:bodyPr wrap="square">
            <a:spAutoFit/>
          </a:bodyPr>
          <a:lstStyle/>
          <a:p>
            <a:r>
              <a:rPr lang="en-AU" sz="900" b="1" i="0" dirty="0">
                <a:solidFill>
                  <a:srgbClr val="333333"/>
                </a:solidFill>
                <a:effectLst/>
                <a:latin typeface="Poppins" panose="00000500000000000000" pitchFamily="2" charset="0"/>
                <a:cs typeface="Poppins" panose="00000500000000000000" pitchFamily="2" charset="0"/>
              </a:rPr>
              <a:t>Union board</a:t>
            </a:r>
            <a:endParaRPr lang="en-AU" sz="900" b="1" dirty="0">
              <a:latin typeface="Poppins" panose="00000500000000000000" pitchFamily="2" charset="0"/>
              <a:cs typeface="Poppins" panose="00000500000000000000" pitchFamily="2" charset="0"/>
            </a:endParaRPr>
          </a:p>
        </p:txBody>
      </p:sp>
      <p:sp>
        <p:nvSpPr>
          <p:cNvPr id="27" name="TextBox 26">
            <a:extLst>
              <a:ext uri="{FF2B5EF4-FFF2-40B4-BE49-F238E27FC236}">
                <a16:creationId xmlns:a16="http://schemas.microsoft.com/office/drawing/2014/main" id="{912BB33B-76A9-404A-A165-0AD122A17220}"/>
              </a:ext>
            </a:extLst>
          </p:cNvPr>
          <p:cNvSpPr txBox="1"/>
          <p:nvPr/>
        </p:nvSpPr>
        <p:spPr>
          <a:xfrm rot="10800000" flipV="1">
            <a:off x="7093054" y="5365774"/>
            <a:ext cx="2101279" cy="230832"/>
          </a:xfrm>
          <a:prstGeom prst="rect">
            <a:avLst/>
          </a:prstGeom>
          <a:noFill/>
        </p:spPr>
        <p:txBody>
          <a:bodyPr wrap="square">
            <a:spAutoFit/>
          </a:bodyPr>
          <a:lstStyle/>
          <a:p>
            <a:r>
              <a:rPr lang="en-AU" sz="900" b="1" dirty="0">
                <a:latin typeface="Poppins" panose="00000500000000000000" pitchFamily="2" charset="0"/>
                <a:cs typeface="Poppins" panose="00000500000000000000" pitchFamily="2" charset="0"/>
              </a:rPr>
              <a:t>Student Representative Council </a:t>
            </a:r>
          </a:p>
        </p:txBody>
      </p:sp>
      <p:sp>
        <p:nvSpPr>
          <p:cNvPr id="29" name="TextBox 28">
            <a:extLst>
              <a:ext uri="{FF2B5EF4-FFF2-40B4-BE49-F238E27FC236}">
                <a16:creationId xmlns:a16="http://schemas.microsoft.com/office/drawing/2014/main" id="{32FA5FDC-3787-4E3A-B660-37A854C20C3D}"/>
              </a:ext>
            </a:extLst>
          </p:cNvPr>
          <p:cNvSpPr txBox="1"/>
          <p:nvPr/>
        </p:nvSpPr>
        <p:spPr>
          <a:xfrm rot="10800000" flipV="1">
            <a:off x="4906867" y="4781725"/>
            <a:ext cx="1240083" cy="369332"/>
          </a:xfrm>
          <a:prstGeom prst="rect">
            <a:avLst/>
          </a:prstGeom>
          <a:noFill/>
        </p:spPr>
        <p:txBody>
          <a:bodyPr wrap="square">
            <a:spAutoFit/>
          </a:bodyPr>
          <a:lstStyle/>
          <a:p>
            <a:r>
              <a:rPr lang="en-AU" b="0" i="0" dirty="0">
                <a:solidFill>
                  <a:srgbClr val="4F4F56"/>
                </a:solidFill>
                <a:effectLst/>
                <a:latin typeface="ProximaNova-Regular"/>
              </a:rPr>
              <a:t> </a:t>
            </a:r>
            <a:r>
              <a:rPr lang="en-AU" sz="900" b="1" i="0" dirty="0">
                <a:solidFill>
                  <a:srgbClr val="4F4F56"/>
                </a:solidFill>
                <a:effectLst/>
                <a:latin typeface="Poppins" panose="00000500000000000000" pitchFamily="2" charset="0"/>
                <a:cs typeface="Poppins" panose="00000500000000000000" pitchFamily="2" charset="0"/>
              </a:rPr>
              <a:t>Arc Board</a:t>
            </a:r>
            <a:endParaRPr lang="en-AU" sz="900" b="1" dirty="0">
              <a:latin typeface="Poppins" panose="00000500000000000000" pitchFamily="2" charset="0"/>
              <a:cs typeface="Poppins" panose="00000500000000000000" pitchFamily="2" charset="0"/>
            </a:endParaRPr>
          </a:p>
        </p:txBody>
      </p:sp>
      <p:sp>
        <p:nvSpPr>
          <p:cNvPr id="31" name="TextBox 30">
            <a:extLst>
              <a:ext uri="{FF2B5EF4-FFF2-40B4-BE49-F238E27FC236}">
                <a16:creationId xmlns:a16="http://schemas.microsoft.com/office/drawing/2014/main" id="{02E8E997-28A1-4936-8B9A-D0214081B8D6}"/>
              </a:ext>
            </a:extLst>
          </p:cNvPr>
          <p:cNvSpPr txBox="1"/>
          <p:nvPr/>
        </p:nvSpPr>
        <p:spPr>
          <a:xfrm>
            <a:off x="4322051" y="5277752"/>
            <a:ext cx="2390924" cy="230832"/>
          </a:xfrm>
          <a:prstGeom prst="rect">
            <a:avLst/>
          </a:prstGeom>
          <a:noFill/>
        </p:spPr>
        <p:txBody>
          <a:bodyPr wrap="square">
            <a:spAutoFit/>
          </a:bodyPr>
          <a:lstStyle/>
          <a:p>
            <a:pPr algn="l"/>
            <a:r>
              <a:rPr lang="en-AU" sz="900" b="1" i="0" dirty="0">
                <a:solidFill>
                  <a:srgbClr val="302D2D"/>
                </a:solidFill>
                <a:effectLst/>
                <a:latin typeface="Poppins" panose="00000500000000000000" pitchFamily="2" charset="0"/>
                <a:cs typeface="Poppins" panose="00000500000000000000" pitchFamily="2" charset="0"/>
              </a:rPr>
              <a:t>Student Representative Council </a:t>
            </a:r>
          </a:p>
        </p:txBody>
      </p:sp>
      <p:sp>
        <p:nvSpPr>
          <p:cNvPr id="33" name="TextBox 32">
            <a:extLst>
              <a:ext uri="{FF2B5EF4-FFF2-40B4-BE49-F238E27FC236}">
                <a16:creationId xmlns:a16="http://schemas.microsoft.com/office/drawing/2014/main" id="{D78D7276-1397-46E8-B1BA-1D48B70AC898}"/>
              </a:ext>
            </a:extLst>
          </p:cNvPr>
          <p:cNvSpPr txBox="1"/>
          <p:nvPr/>
        </p:nvSpPr>
        <p:spPr>
          <a:xfrm rot="10800000" flipH="1" flipV="1">
            <a:off x="1004561" y="5042608"/>
            <a:ext cx="1470191" cy="369332"/>
          </a:xfrm>
          <a:prstGeom prst="rect">
            <a:avLst/>
          </a:prstGeom>
          <a:noFill/>
        </p:spPr>
        <p:txBody>
          <a:bodyPr wrap="square">
            <a:spAutoFit/>
          </a:bodyPr>
          <a:lstStyle/>
          <a:p>
            <a:r>
              <a:rPr lang="en-AU" b="0" i="0" dirty="0">
                <a:solidFill>
                  <a:srgbClr val="333333"/>
                </a:solidFill>
                <a:effectLst/>
                <a:latin typeface="Helvetica" panose="020B0604020202020204" pitchFamily="34" charset="0"/>
              </a:rPr>
              <a:t> </a:t>
            </a:r>
            <a:r>
              <a:rPr lang="en-AU" sz="900" b="1" i="0" dirty="0">
                <a:solidFill>
                  <a:srgbClr val="333333"/>
                </a:solidFill>
                <a:effectLst/>
                <a:latin typeface="Poppins" panose="00000500000000000000" pitchFamily="2" charset="0"/>
                <a:cs typeface="Poppins" panose="00000500000000000000" pitchFamily="2" charset="0"/>
              </a:rPr>
              <a:t>Board of Directors </a:t>
            </a:r>
            <a:endParaRPr lang="en-AU" sz="900" b="1" dirty="0">
              <a:latin typeface="Poppins" panose="00000500000000000000" pitchFamily="2" charset="0"/>
              <a:cs typeface="Poppins" panose="00000500000000000000" pitchFamily="2" charset="0"/>
            </a:endParaRPr>
          </a:p>
        </p:txBody>
      </p:sp>
      <p:sp>
        <p:nvSpPr>
          <p:cNvPr id="39" name="TextBox 38">
            <a:extLst>
              <a:ext uri="{FF2B5EF4-FFF2-40B4-BE49-F238E27FC236}">
                <a16:creationId xmlns:a16="http://schemas.microsoft.com/office/drawing/2014/main" id="{7B915394-EC45-4A29-AEB5-D0EF1E0A174C}"/>
              </a:ext>
            </a:extLst>
          </p:cNvPr>
          <p:cNvSpPr txBox="1"/>
          <p:nvPr/>
        </p:nvSpPr>
        <p:spPr>
          <a:xfrm>
            <a:off x="402672" y="5231589"/>
            <a:ext cx="2576705" cy="369332"/>
          </a:xfrm>
          <a:prstGeom prst="rect">
            <a:avLst/>
          </a:prstGeom>
          <a:noFill/>
        </p:spPr>
        <p:txBody>
          <a:bodyPr wrap="square">
            <a:spAutoFit/>
          </a:bodyPr>
          <a:lstStyle/>
          <a:p>
            <a:r>
              <a:rPr lang="en-AU" b="0" i="0" dirty="0">
                <a:solidFill>
                  <a:srgbClr val="666666"/>
                </a:solidFill>
                <a:effectLst/>
                <a:latin typeface="open sans" panose="020B0606030504020204" pitchFamily="34" charset="0"/>
              </a:rPr>
              <a:t> </a:t>
            </a:r>
            <a:r>
              <a:rPr lang="en-AU" sz="900" b="1" i="0" dirty="0">
                <a:effectLst/>
                <a:latin typeface="Poppins" panose="00000500000000000000" pitchFamily="2" charset="0"/>
                <a:cs typeface="Poppins" panose="00000500000000000000" pitchFamily="2" charset="0"/>
              </a:rPr>
              <a:t>Students’ Representative Council</a:t>
            </a:r>
            <a:endParaRPr lang="en-AU" sz="900" b="1" dirty="0">
              <a:latin typeface="Poppins" panose="00000500000000000000" pitchFamily="2" charset="0"/>
              <a:cs typeface="Poppins" panose="00000500000000000000" pitchFamily="2" charset="0"/>
            </a:endParaRPr>
          </a:p>
        </p:txBody>
      </p:sp>
      <p:pic>
        <p:nvPicPr>
          <p:cNvPr id="1046" name="Picture 22" descr="Clubs and Societies Program Handbook">
            <a:extLst>
              <a:ext uri="{FF2B5EF4-FFF2-40B4-BE49-F238E27FC236}">
                <a16:creationId xmlns:a16="http://schemas.microsoft.com/office/drawing/2014/main" id="{7A574D5B-0765-479F-8D48-864C66ABB8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348477" y="4153331"/>
            <a:ext cx="1947382" cy="93076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nformation for Candidates">
            <a:extLst>
              <a:ext uri="{FF2B5EF4-FFF2-40B4-BE49-F238E27FC236}">
                <a16:creationId xmlns:a16="http://schemas.microsoft.com/office/drawing/2014/main" id="{B9A6DABA-9DAB-4764-9B8B-1496CD2B98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0457" y="4437227"/>
            <a:ext cx="1294073" cy="59946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tudent Representative Council UNSW - Home | Facebook">
            <a:extLst>
              <a:ext uri="{FF2B5EF4-FFF2-40B4-BE49-F238E27FC236}">
                <a16:creationId xmlns:a16="http://schemas.microsoft.com/office/drawing/2014/main" id="{7AE93F28-BEB2-4559-A394-9E5FB7BC62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3131" y="3535880"/>
            <a:ext cx="967637" cy="101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192848"/>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89AE2-D2AE-49D1-AFAC-3A79F6794255}">
  <ds:schemaRefs>
    <ds:schemaRef ds:uri="http://schemas.microsoft.com/office/infopath/2007/PartnerControls"/>
    <ds:schemaRef ds:uri="http://purl.org/dc/elements/1.1/"/>
    <ds:schemaRef ds:uri="http://schemas.microsoft.com/office/2006/metadata/properties"/>
    <ds:schemaRef ds:uri="71af3243-3dd4-4a8d-8c0d-dd76da1f02a5"/>
    <ds:schemaRef ds:uri="http://schemas.microsoft.com/office/2006/documentManagement/types"/>
    <ds:schemaRef ds:uri="http://schemas.openxmlformats.org/package/2006/metadata/core-properties"/>
    <ds:schemaRef ds:uri="http://purl.org/dc/dcmitype/"/>
    <ds:schemaRef ds:uri="16c05727-aa75-4e4a-9b5f-8a80a1165891"/>
    <ds:schemaRef ds:uri="http://www.w3.org/XML/1998/namespace"/>
    <ds:schemaRef ds:uri="http://purl.org/dc/terms/"/>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1158</TotalTime>
  <Words>6780</Words>
  <Application>Microsoft Office PowerPoint</Application>
  <PresentationFormat>Widescreen</PresentationFormat>
  <Paragraphs>543</Paragraphs>
  <Slides>50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Arial</vt:lpstr>
      <vt:lpstr>Calibri</vt:lpstr>
      <vt:lpstr>Franklin Gothic Book</vt:lpstr>
      <vt:lpstr>Franklin Gothic Demi</vt:lpstr>
      <vt:lpstr>Helvetica</vt:lpstr>
      <vt:lpstr>open sans</vt:lpstr>
      <vt:lpstr>Poppins</vt:lpstr>
      <vt:lpstr>ProximaNova-Regular</vt:lpstr>
      <vt:lpstr>Symbol</vt:lpstr>
      <vt:lpstr>Wingdings</vt:lpstr>
      <vt:lpstr>Wingdings 2</vt:lpstr>
      <vt:lpstr>DividendVTI</vt:lpstr>
      <vt:lpstr>ANUSA GOVERNANCE REVIEW </vt:lpstr>
      <vt:lpstr>Terms of reference   </vt:lpstr>
      <vt:lpstr>consultation</vt:lpstr>
      <vt:lpstr>PowerPoint Presentation</vt:lpstr>
      <vt:lpstr>Summary findings</vt:lpstr>
      <vt:lpstr>Summary findings</vt:lpstr>
      <vt:lpstr>Parliament or board?</vt:lpstr>
      <vt:lpstr>Parliament or board? </vt:lpstr>
      <vt:lpstr>Parliament and a board </vt:lpstr>
      <vt:lpstr>GOVERNANCE STRUCTURES</vt:lpstr>
      <vt:lpstr>GOVERNANCE STRUCTURES</vt:lpstr>
      <vt:lpstr>GOVERNANCE STRUCTURES</vt:lpstr>
      <vt:lpstr>   Balancing Activism and Inclusion  </vt:lpstr>
      <vt:lpstr>   Balancing Activism and Inclusion  </vt:lpstr>
      <vt:lpstr>Effectiveness of SRC and the Executive </vt:lpstr>
      <vt:lpstr>Effectiveness of SRC and the Executive</vt:lpstr>
      <vt:lpstr>Effectiveness of SRC and the Executive</vt:lpstr>
      <vt:lpstr>Effectiveness of SRC and the Executive</vt:lpstr>
      <vt:lpstr> Election Regulations </vt:lpstr>
      <vt:lpstr>LEADERSHIP ROLES</vt:lpstr>
      <vt:lpstr>LEADERSHIP ROLES</vt:lpstr>
      <vt:lpstr>LEADERSHIP ROLES</vt:lpstr>
      <vt:lpstr>LEADERSHIP ROLES</vt:lpstr>
      <vt:lpstr>LEADERSHIP ROLES</vt:lpstr>
      <vt:lpstr>LEADERSHIP ROLES</vt:lpstr>
      <vt:lpstr>LEADERSHIP ROLES</vt:lpstr>
      <vt:lpstr>LEADERSHIP ROLES</vt:lpstr>
      <vt:lpstr>LEADERSHIP ROLES</vt:lpstr>
      <vt:lpstr>RELATIONSHIP BETWEEN STUDENT REPS AND STAFF</vt:lpstr>
      <vt:lpstr>Induction &amp; training</vt:lpstr>
      <vt:lpstr>remuneration</vt:lpstr>
      <vt:lpstr>remuneration</vt:lpstr>
      <vt:lpstr>Representation of post graduate students</vt:lpstr>
      <vt:lpstr>Representation of post graduate students</vt:lpstr>
      <vt:lpstr>Representation of post graduate students</vt:lpstr>
      <vt:lpstr>Representation of post graduate students</vt:lpstr>
      <vt:lpstr>recommendations</vt:lpstr>
      <vt:lpstr>recommendations</vt:lpstr>
      <vt:lpstr>recommendations</vt:lpstr>
      <vt:lpstr>recommendations</vt:lpstr>
      <vt:lpstr>recommendations</vt:lpstr>
      <vt:lpstr>recommendations</vt:lpstr>
      <vt:lpstr>recommendations</vt:lpstr>
      <vt:lpstr>  RECOMMENDATIONS</vt:lpstr>
      <vt:lpstr>RECOMMENDATIONS</vt:lpstr>
      <vt:lpstr>recommendations</vt:lpstr>
      <vt:lpstr>recommendations</vt:lpstr>
      <vt:lpstr>recommendations</vt:lpstr>
      <vt:lpstr>recommendations</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Sally Basser</dc:creator>
  <cp:lastModifiedBy>Sally Basser</cp:lastModifiedBy>
  <cp:revision>1</cp:revision>
  <cp:lastPrinted>2021-11-30T07:28:31Z</cp:lastPrinted>
  <dcterms:created xsi:type="dcterms:W3CDTF">2021-11-24T23:28:23Z</dcterms:created>
  <dcterms:modified xsi:type="dcterms:W3CDTF">2024-08-08T05:56:42Z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