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1" r:id="rId2"/>
    <p:sldId id="266" r:id="rId3"/>
    <p:sldId id="267" r:id="rId4"/>
    <p:sldId id="268" r:id="rId5"/>
    <p:sldId id="269" r:id="rId6"/>
    <p:sldId id="272" r:id="rId7"/>
    <p:sldId id="273" r:id="rId8"/>
    <p:sldId id="274" r:id="rId9"/>
    <p:sldId id="276" r:id="rId10"/>
    <p:sldId id="277" r:id="rId11"/>
    <p:sldId id="278" r:id="rId12"/>
    <p:sldId id="279" r:id="rId13"/>
    <p:sldId id="280" r:id="rId14"/>
    <p:sldId id="281" r:id="rId15"/>
    <p:sldId id="282" r:id="rId16"/>
    <p:sldId id="284" r:id="rId17"/>
    <p:sldId id="285" r:id="rId18"/>
    <p:sldId id="28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400" autoAdjust="0"/>
  </p:normalViewPr>
  <p:slideViewPr>
    <p:cSldViewPr snapToGrid="0">
      <p:cViewPr varScale="1">
        <p:scale>
          <a:sx n="69" d="100"/>
          <a:sy n="69" d="100"/>
        </p:scale>
        <p:origin x="750" y="51"/>
      </p:cViewPr>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CF4FD-81CF-4762-9AAC-5F3256BDC878}" type="datetimeFigureOut">
              <a:rPr lang="en-AU" smtClean="0"/>
              <a:t>16/02/2021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DA3B1-3CFB-49CF-9047-5406E9F3AF8A}" type="slidenum">
              <a:rPr lang="en-AU" smtClean="0"/>
              <a:t>‹#›</a:t>
            </a:fld>
            <a:endParaRPr lang="en-AU"/>
          </a:p>
        </p:txBody>
      </p:sp>
    </p:spTree>
    <p:extLst>
      <p:ext uri="{BB962C8B-B14F-4D97-AF65-F5344CB8AC3E}">
        <p14:creationId xmlns:p14="http://schemas.microsoft.com/office/powerpoint/2010/main" val="1894447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EY</a:t>
            </a:r>
          </a:p>
        </p:txBody>
      </p:sp>
      <p:sp>
        <p:nvSpPr>
          <p:cNvPr id="4" name="Slide Number Placeholder 3"/>
          <p:cNvSpPr>
            <a:spLocks noGrp="1"/>
          </p:cNvSpPr>
          <p:nvPr>
            <p:ph type="sldNum" sz="quarter" idx="10"/>
          </p:nvPr>
        </p:nvSpPr>
        <p:spPr/>
        <p:txBody>
          <a:bodyPr/>
          <a:lstStyle/>
          <a:p>
            <a:fld id="{174DA3B1-3CFB-49CF-9047-5406E9F3AF8A}" type="slidenum">
              <a:rPr lang="en-AU" smtClean="0"/>
              <a:t>1</a:t>
            </a:fld>
            <a:endParaRPr lang="en-AU"/>
          </a:p>
        </p:txBody>
      </p:sp>
    </p:spTree>
    <p:extLst>
      <p:ext uri="{BB962C8B-B14F-4D97-AF65-F5344CB8AC3E}">
        <p14:creationId xmlns:p14="http://schemas.microsoft.com/office/powerpoint/2010/main" val="3242245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bg1"/>
                </a:solidFill>
              </a:rPr>
              <a:t>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bg1"/>
                </a:solidFill>
              </a:rPr>
              <a:t>Health</a:t>
            </a:r>
            <a:r>
              <a:rPr lang="en-AU" sz="1200" baseline="0" dirty="0">
                <a:solidFill>
                  <a:schemeClr val="bg1"/>
                </a:solidFill>
              </a:rPr>
              <a:t> Engine: https://healthengine.com.au/appointments/bulk-billing-gp/</a:t>
            </a:r>
            <a:endParaRPr lang="en-AU" sz="1200" dirty="0">
              <a:solidFill>
                <a:schemeClr val="bg1"/>
              </a:solidFill>
            </a:endParaRPr>
          </a:p>
          <a:p>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10</a:t>
            </a:fld>
            <a:endParaRPr lang="en-AU">
              <a:solidFill>
                <a:prstClr val="black"/>
              </a:solidFill>
            </a:endParaRPr>
          </a:p>
        </p:txBody>
      </p:sp>
    </p:spTree>
    <p:extLst>
      <p:ext uri="{BB962C8B-B14F-4D97-AF65-F5344CB8AC3E}">
        <p14:creationId xmlns:p14="http://schemas.microsoft.com/office/powerpoint/2010/main" val="1601776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EY</a:t>
            </a:r>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11</a:t>
            </a:fld>
            <a:endParaRPr lang="en-AU">
              <a:solidFill>
                <a:prstClr val="black"/>
              </a:solidFill>
            </a:endParaRPr>
          </a:p>
        </p:txBody>
      </p:sp>
    </p:spTree>
    <p:extLst>
      <p:ext uri="{BB962C8B-B14F-4D97-AF65-F5344CB8AC3E}">
        <p14:creationId xmlns:p14="http://schemas.microsoft.com/office/powerpoint/2010/main" val="2785593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HR</a:t>
            </a:r>
            <a:r>
              <a:rPr lang="en-AU" baseline="0" dirty="0"/>
              <a:t> </a:t>
            </a:r>
          </a:p>
          <a:p>
            <a:endParaRPr lang="en-AU" dirty="0"/>
          </a:p>
          <a:p>
            <a:r>
              <a:rPr lang="en-AU" dirty="0"/>
              <a:t>Mobile</a:t>
            </a:r>
            <a:r>
              <a:rPr lang="en-AU" baseline="0" dirty="0"/>
              <a:t> network: http://insiderguides.com.au/wp-content/uploads/2020/02/canberra-insider-guides-2020.pdf?mc_cid=7bcb916b1d&amp;mc_eid=4f3f87cbd2 </a:t>
            </a:r>
            <a:r>
              <a:rPr lang="en-AU" baseline="0" dirty="0" smtClean="0"/>
              <a:t> (page 29)</a:t>
            </a:r>
            <a:endParaRPr lang="en-AU" baseline="0" dirty="0"/>
          </a:p>
          <a:p>
            <a:endParaRPr lang="en-AU" baseline="0" dirty="0"/>
          </a:p>
          <a:p>
            <a:r>
              <a:rPr lang="en-AU" baseline="0" dirty="0"/>
              <a:t>Compare Broadband: https://www.comparebroadband.com.au/</a:t>
            </a:r>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12</a:t>
            </a:fld>
            <a:endParaRPr lang="en-AU">
              <a:solidFill>
                <a:prstClr val="black"/>
              </a:solidFill>
            </a:endParaRPr>
          </a:p>
        </p:txBody>
      </p:sp>
    </p:spTree>
    <p:extLst>
      <p:ext uri="{BB962C8B-B14F-4D97-AF65-F5344CB8AC3E}">
        <p14:creationId xmlns:p14="http://schemas.microsoft.com/office/powerpoint/2010/main" val="3160848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HR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TFN:</a:t>
            </a:r>
            <a:r>
              <a:rPr lang="en-AU" baseline="0" dirty="0"/>
              <a:t> https://www.ato.gov.au/individuals/tax-file-number/apply-for-a-tfn/</a:t>
            </a: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solidFill>
                  <a:schemeClr val="bg1"/>
                </a:solidFill>
              </a:rPr>
              <a:t>	</a:t>
            </a:r>
          </a:p>
          <a:p>
            <a:r>
              <a:rPr lang="en-AU" dirty="0"/>
              <a:t>CARE:</a:t>
            </a:r>
            <a:r>
              <a:rPr lang="en-AU" baseline="0" dirty="0"/>
              <a:t> http://www.carefcs.org/</a:t>
            </a:r>
          </a:p>
          <a:p>
            <a:endParaRPr lang="en-AU" baseline="0" dirty="0"/>
          </a:p>
          <a:p>
            <a:r>
              <a:rPr lang="en-AU" baseline="0" dirty="0"/>
              <a:t>ANUSA Grants: https://</a:t>
            </a:r>
            <a:r>
              <a:rPr lang="en-AU" baseline="0"/>
              <a:t>anusa.com.au/services/grants</a:t>
            </a:r>
            <a:r>
              <a:rPr lang="en-AU" baseline="0" smtClean="0"/>
              <a:t>/</a:t>
            </a:r>
          </a:p>
          <a:p>
            <a:endParaRPr lang="en-AU" baseline="0" dirty="0" smtClean="0"/>
          </a:p>
          <a:p>
            <a:r>
              <a:rPr lang="en-AU" baseline="0" dirty="0" smtClean="0"/>
              <a:t>https://www.canberracommunitylaw.org.au/social-security-law.html </a:t>
            </a:r>
            <a:endParaRPr lang="en-AU" baseline="0" dirty="0"/>
          </a:p>
          <a:p>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13</a:t>
            </a:fld>
            <a:endParaRPr lang="en-AU">
              <a:solidFill>
                <a:prstClr val="black"/>
              </a:solidFill>
            </a:endParaRPr>
          </a:p>
        </p:txBody>
      </p:sp>
    </p:spTree>
    <p:extLst>
      <p:ext uri="{BB962C8B-B14F-4D97-AF65-F5344CB8AC3E}">
        <p14:creationId xmlns:p14="http://schemas.microsoft.com/office/powerpoint/2010/main" val="26988593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HR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ANU Careers: </a:t>
            </a:r>
            <a:r>
              <a:rPr lang="en-AU" sz="1200" dirty="0">
                <a:solidFill>
                  <a:schemeClr val="bg1"/>
                </a:solidFill>
              </a:rPr>
              <a:t>https://anusa.com.au/employment/infoonanucareers/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700" dirty="0">
                <a:solidFill>
                  <a:schemeClr val="bg1"/>
                </a:solidFill>
              </a:rPr>
              <a:t>ANU+:</a:t>
            </a:r>
            <a:r>
              <a:rPr lang="en-AU" sz="1700" baseline="0" dirty="0">
                <a:solidFill>
                  <a:schemeClr val="bg1"/>
                </a:solidFill>
              </a:rPr>
              <a:t> http://www.anu.edu.au/students/careers-opportunities/volunteering/anu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700" baseline="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700" dirty="0">
                <a:solidFill>
                  <a:schemeClr val="bg1"/>
                </a:solidFill>
              </a:rPr>
              <a:t>ACT volunteering:</a:t>
            </a:r>
            <a:r>
              <a:rPr lang="en-AU" sz="1700" baseline="0" dirty="0">
                <a:solidFill>
                  <a:schemeClr val="bg1"/>
                </a:solidFill>
              </a:rPr>
              <a:t> https://www.volunteeringact.org.au/#/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14</a:t>
            </a:fld>
            <a:endParaRPr lang="en-AU">
              <a:solidFill>
                <a:prstClr val="black"/>
              </a:solidFill>
            </a:endParaRPr>
          </a:p>
        </p:txBody>
      </p:sp>
    </p:spTree>
    <p:extLst>
      <p:ext uri="{BB962C8B-B14F-4D97-AF65-F5344CB8AC3E}">
        <p14:creationId xmlns:p14="http://schemas.microsoft.com/office/powerpoint/2010/main" val="942827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EY</a:t>
            </a:r>
            <a:endParaRPr lang="en-AU" sz="1200" baseline="0" dirty="0">
              <a:solidFill>
                <a:schemeClr val="bg1"/>
              </a:solidFill>
            </a:endParaRPr>
          </a:p>
          <a:p>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15</a:t>
            </a:fld>
            <a:endParaRPr lang="en-AU">
              <a:solidFill>
                <a:prstClr val="black"/>
              </a:solidFill>
            </a:endParaRPr>
          </a:p>
        </p:txBody>
      </p:sp>
    </p:spTree>
    <p:extLst>
      <p:ext uri="{BB962C8B-B14F-4D97-AF65-F5344CB8AC3E}">
        <p14:creationId xmlns:p14="http://schemas.microsoft.com/office/powerpoint/2010/main" val="16936634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EY</a:t>
            </a:r>
            <a:endParaRPr lang="en-AU" sz="1700" baseline="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16</a:t>
            </a:fld>
            <a:endParaRPr lang="en-AU">
              <a:solidFill>
                <a:prstClr val="black"/>
              </a:solidFill>
            </a:endParaRPr>
          </a:p>
        </p:txBody>
      </p:sp>
    </p:spTree>
    <p:extLst>
      <p:ext uri="{BB962C8B-B14F-4D97-AF65-F5344CB8AC3E}">
        <p14:creationId xmlns:p14="http://schemas.microsoft.com/office/powerpoint/2010/main" val="1938789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EY</a:t>
            </a:r>
            <a:endParaRPr lang="en-AU" sz="1700" baseline="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17</a:t>
            </a:fld>
            <a:endParaRPr lang="en-AU">
              <a:solidFill>
                <a:prstClr val="black"/>
              </a:solidFill>
            </a:endParaRPr>
          </a:p>
        </p:txBody>
      </p:sp>
    </p:spTree>
    <p:extLst>
      <p:ext uri="{BB962C8B-B14F-4D97-AF65-F5344CB8AC3E}">
        <p14:creationId xmlns:p14="http://schemas.microsoft.com/office/powerpoint/2010/main" val="3948280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EY</a:t>
            </a:r>
          </a:p>
          <a:p>
            <a:endParaRPr lang="en-AU" dirty="0"/>
          </a:p>
          <a:p>
            <a:pPr marL="228600" indent="-228600">
              <a:buAutoNum type="arabicPeriod"/>
            </a:pPr>
            <a:r>
              <a:rPr lang="en-AU" dirty="0"/>
              <a:t>Name us two</a:t>
            </a:r>
            <a:r>
              <a:rPr lang="en-AU" baseline="0" dirty="0"/>
              <a:t> forms of grants</a:t>
            </a:r>
          </a:p>
          <a:p>
            <a:pPr marL="228600" indent="-228600">
              <a:buAutoNum type="arabicPeriod"/>
            </a:pPr>
            <a:r>
              <a:rPr lang="en-AU" baseline="0" dirty="0"/>
              <a:t>Where are we located</a:t>
            </a:r>
          </a:p>
          <a:p>
            <a:pPr marL="228600" indent="-228600">
              <a:buAutoNum type="arabicPeriod"/>
            </a:pPr>
            <a:r>
              <a:rPr lang="en-AU" baseline="0" dirty="0"/>
              <a:t>Name us two autonomous departments</a:t>
            </a:r>
          </a:p>
          <a:p>
            <a:pPr marL="228600" indent="-228600">
              <a:buAutoNum type="arabicPeriod"/>
            </a:pPr>
            <a:r>
              <a:rPr lang="en-AU" baseline="0" dirty="0"/>
              <a:t>Does ANUSA comprise of:</a:t>
            </a:r>
          </a:p>
          <a:p>
            <a:pPr marL="228600" indent="-228600">
              <a:buAutoNum type="alphaUcParenR"/>
            </a:pPr>
            <a:r>
              <a:rPr lang="en-AU" baseline="0"/>
              <a:t>staff</a:t>
            </a:r>
            <a:endParaRPr lang="en-AU" baseline="0" dirty="0"/>
          </a:p>
          <a:p>
            <a:pPr marL="228600" indent="-228600">
              <a:buAutoNum type="alphaUcParenR"/>
            </a:pPr>
            <a:r>
              <a:rPr lang="en-AU" baseline="0" dirty="0"/>
              <a:t>Students</a:t>
            </a:r>
          </a:p>
          <a:p>
            <a:pPr marL="228600" indent="-228600">
              <a:buAutoNum type="alphaUcParenR"/>
            </a:pPr>
            <a:r>
              <a:rPr lang="en-AU" baseline="0" dirty="0"/>
              <a:t>Both staff and students.</a:t>
            </a:r>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18</a:t>
            </a:fld>
            <a:endParaRPr lang="en-AU">
              <a:solidFill>
                <a:prstClr val="black"/>
              </a:solidFill>
            </a:endParaRPr>
          </a:p>
        </p:txBody>
      </p:sp>
    </p:spTree>
    <p:extLst>
      <p:ext uri="{BB962C8B-B14F-4D97-AF65-F5344CB8AC3E}">
        <p14:creationId xmlns:p14="http://schemas.microsoft.com/office/powerpoint/2010/main" val="465316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EY</a:t>
            </a:r>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2</a:t>
            </a:fld>
            <a:endParaRPr lang="en-AU">
              <a:solidFill>
                <a:prstClr val="black"/>
              </a:solidFill>
            </a:endParaRPr>
          </a:p>
        </p:txBody>
      </p:sp>
    </p:spTree>
    <p:extLst>
      <p:ext uri="{BB962C8B-B14F-4D97-AF65-F5344CB8AC3E}">
        <p14:creationId xmlns:p14="http://schemas.microsoft.com/office/powerpoint/2010/main" val="3185986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EY</a:t>
            </a:r>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3</a:t>
            </a:fld>
            <a:endParaRPr lang="en-AU">
              <a:solidFill>
                <a:prstClr val="black"/>
              </a:solidFill>
            </a:endParaRPr>
          </a:p>
        </p:txBody>
      </p:sp>
    </p:spTree>
    <p:extLst>
      <p:ext uri="{BB962C8B-B14F-4D97-AF65-F5344CB8AC3E}">
        <p14:creationId xmlns:p14="http://schemas.microsoft.com/office/powerpoint/2010/main" val="2580353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HR</a:t>
            </a:r>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4</a:t>
            </a:fld>
            <a:endParaRPr lang="en-AU">
              <a:solidFill>
                <a:prstClr val="black"/>
              </a:solidFill>
            </a:endParaRPr>
          </a:p>
        </p:txBody>
      </p:sp>
    </p:spTree>
    <p:extLst>
      <p:ext uri="{BB962C8B-B14F-4D97-AF65-F5344CB8AC3E}">
        <p14:creationId xmlns:p14="http://schemas.microsoft.com/office/powerpoint/2010/main" val="773797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HR</a:t>
            </a:r>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5</a:t>
            </a:fld>
            <a:endParaRPr lang="en-AU">
              <a:solidFill>
                <a:prstClr val="black"/>
              </a:solidFill>
            </a:endParaRPr>
          </a:p>
        </p:txBody>
      </p:sp>
    </p:spTree>
    <p:extLst>
      <p:ext uri="{BB962C8B-B14F-4D97-AF65-F5344CB8AC3E}">
        <p14:creationId xmlns:p14="http://schemas.microsoft.com/office/powerpoint/2010/main" val="1229094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EY</a:t>
            </a:r>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6</a:t>
            </a:fld>
            <a:endParaRPr lang="en-AU">
              <a:solidFill>
                <a:prstClr val="black"/>
              </a:solidFill>
            </a:endParaRPr>
          </a:p>
        </p:txBody>
      </p:sp>
    </p:spTree>
    <p:extLst>
      <p:ext uri="{BB962C8B-B14F-4D97-AF65-F5344CB8AC3E}">
        <p14:creationId xmlns:p14="http://schemas.microsoft.com/office/powerpoint/2010/main" val="171124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EY</a:t>
            </a:r>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7</a:t>
            </a:fld>
            <a:endParaRPr lang="en-AU">
              <a:solidFill>
                <a:prstClr val="black"/>
              </a:solidFill>
            </a:endParaRPr>
          </a:p>
        </p:txBody>
      </p:sp>
    </p:spTree>
    <p:extLst>
      <p:ext uri="{BB962C8B-B14F-4D97-AF65-F5344CB8AC3E}">
        <p14:creationId xmlns:p14="http://schemas.microsoft.com/office/powerpoint/2010/main" val="3062388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EY</a:t>
            </a:r>
          </a:p>
          <a:p>
            <a:endParaRPr lang="en-AU" dirty="0"/>
          </a:p>
          <a:p>
            <a:r>
              <a:rPr lang="en-AU" dirty="0"/>
              <a:t>ACTION</a:t>
            </a:r>
            <a:r>
              <a:rPr lang="en-AU" baseline="0" dirty="0"/>
              <a:t> webpage: </a:t>
            </a:r>
            <a:r>
              <a:rPr lang="en-AU" dirty="0">
                <a:solidFill>
                  <a:schemeClr val="bg1"/>
                </a:solidFill>
              </a:rPr>
              <a:t> www.action.act.gov.au </a:t>
            </a:r>
          </a:p>
          <a:p>
            <a:endParaRPr lang="en-AU" baseline="0" dirty="0">
              <a:solidFill>
                <a:schemeClr val="bg1"/>
              </a:solidFill>
            </a:endParaRPr>
          </a:p>
          <a:p>
            <a:r>
              <a:rPr lang="en-AU" baseline="0" dirty="0">
                <a:solidFill>
                  <a:schemeClr val="bg1"/>
                </a:solidFill>
              </a:rPr>
              <a:t>Mask on public transport is encouraged but not mandatory</a:t>
            </a:r>
          </a:p>
          <a:p>
            <a:endParaRPr lang="en-AU" dirty="0" smtClean="0"/>
          </a:p>
          <a:p>
            <a:r>
              <a:rPr lang="en-AU" dirty="0" smtClean="0"/>
              <a:t>Nearest place to get the card is Jolimont (</a:t>
            </a:r>
            <a:r>
              <a:rPr lang="en-AU" dirty="0" err="1" smtClean="0"/>
              <a:t>Ezymart</a:t>
            </a:r>
            <a:r>
              <a:rPr lang="en-AU" dirty="0" smtClean="0"/>
              <a:t>)</a:t>
            </a:r>
          </a:p>
          <a:p>
            <a:r>
              <a:rPr lang="en-AU" dirty="0" smtClean="0"/>
              <a:t>You can also call 13 17 10 or apply online.</a:t>
            </a:r>
            <a:r>
              <a:rPr lang="en-AU" baseline="0" dirty="0" smtClean="0"/>
              <a:t> Card will arrive within 7 business days.</a:t>
            </a:r>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8</a:t>
            </a:fld>
            <a:endParaRPr lang="en-AU">
              <a:solidFill>
                <a:prstClr val="black"/>
              </a:solidFill>
            </a:endParaRPr>
          </a:p>
        </p:txBody>
      </p:sp>
    </p:spTree>
    <p:extLst>
      <p:ext uri="{BB962C8B-B14F-4D97-AF65-F5344CB8AC3E}">
        <p14:creationId xmlns:p14="http://schemas.microsoft.com/office/powerpoint/2010/main" val="1061041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bg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bg1"/>
                </a:solidFill>
              </a:rPr>
              <a:t>EY</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bg1"/>
                </a:solidFill>
              </a:rPr>
              <a:t>Driving</a:t>
            </a:r>
            <a:r>
              <a:rPr lang="en-AU" sz="1200" baseline="0" dirty="0">
                <a:solidFill>
                  <a:schemeClr val="bg1"/>
                </a:solidFill>
              </a:rPr>
              <a:t> Licence: https://www.accesscanberra.act.gov.au/app/answers/detail/a_id/1581#!tabs-2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solidFill>
                  <a:schemeClr val="bg1"/>
                </a:solidFill>
              </a:rPr>
              <a:t>Proof</a:t>
            </a:r>
            <a:r>
              <a:rPr lang="en-AU" sz="1200" baseline="0" dirty="0">
                <a:solidFill>
                  <a:schemeClr val="bg1"/>
                </a:solidFill>
              </a:rPr>
              <a:t> of age card: https://www.accesscanberra.act.gov.au/app/answers/detail/a_id/51/~/proof-of-identity-cards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dirty="0">
              <a:solidFill>
                <a:schemeClr val="bg1"/>
              </a:solidFill>
            </a:endParaRPr>
          </a:p>
          <a:p>
            <a:endParaRPr lang="en-AU" dirty="0"/>
          </a:p>
        </p:txBody>
      </p:sp>
      <p:sp>
        <p:nvSpPr>
          <p:cNvPr id="4" name="Slide Number Placeholder 3"/>
          <p:cNvSpPr>
            <a:spLocks noGrp="1"/>
          </p:cNvSpPr>
          <p:nvPr>
            <p:ph type="sldNum" sz="quarter" idx="10"/>
          </p:nvPr>
        </p:nvSpPr>
        <p:spPr/>
        <p:txBody>
          <a:bodyPr/>
          <a:lstStyle/>
          <a:p>
            <a:fld id="{C62F4ECD-07DE-4FCE-A2A1-78D5C5F7BCF9}" type="slidenum">
              <a:rPr lang="en-AU" smtClean="0">
                <a:solidFill>
                  <a:prstClr val="black"/>
                </a:solidFill>
              </a:rPr>
              <a:pPr/>
              <a:t>9</a:t>
            </a:fld>
            <a:endParaRPr lang="en-AU">
              <a:solidFill>
                <a:prstClr val="black"/>
              </a:solidFill>
            </a:endParaRPr>
          </a:p>
        </p:txBody>
      </p:sp>
    </p:spTree>
    <p:extLst>
      <p:ext uri="{BB962C8B-B14F-4D97-AF65-F5344CB8AC3E}">
        <p14:creationId xmlns:p14="http://schemas.microsoft.com/office/powerpoint/2010/main" val="3379098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F6F37672-7316-40B8-9D35-6E6E049DCDE4}" type="datetimeFigureOut">
              <a:rPr lang="en-AU" smtClean="0"/>
              <a:t>16/02/2021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2129944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6F37672-7316-40B8-9D35-6E6E049DCDE4}" type="datetimeFigureOut">
              <a:rPr lang="en-AU" smtClean="0"/>
              <a:t>16/02/2021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1298193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6F37672-7316-40B8-9D35-6E6E049DCDE4}" type="datetimeFigureOut">
              <a:rPr lang="en-AU" smtClean="0"/>
              <a:t>16/02/2021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331398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F6F37672-7316-40B8-9D35-6E6E049DCDE4}" type="datetimeFigureOut">
              <a:rPr lang="en-AU" smtClean="0"/>
              <a:t>16/02/2021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72241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37672-7316-40B8-9D35-6E6E049DCDE4}" type="datetimeFigureOut">
              <a:rPr lang="en-AU" smtClean="0"/>
              <a:t>16/02/2021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161429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F6F37672-7316-40B8-9D35-6E6E049DCDE4}" type="datetimeFigureOut">
              <a:rPr lang="en-AU" smtClean="0"/>
              <a:t>16/02/2021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4089728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F6F37672-7316-40B8-9D35-6E6E049DCDE4}" type="datetimeFigureOut">
              <a:rPr lang="en-AU" smtClean="0"/>
              <a:t>16/02/2021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70114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F6F37672-7316-40B8-9D35-6E6E049DCDE4}" type="datetimeFigureOut">
              <a:rPr lang="en-AU" smtClean="0"/>
              <a:t>16/02/2021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30246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37672-7316-40B8-9D35-6E6E049DCDE4}" type="datetimeFigureOut">
              <a:rPr lang="en-AU" smtClean="0"/>
              <a:t>16/02/2021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97445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37672-7316-40B8-9D35-6E6E049DCDE4}" type="datetimeFigureOut">
              <a:rPr lang="en-AU" smtClean="0"/>
              <a:t>16/02/2021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238044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F37672-7316-40B8-9D35-6E6E049DCDE4}" type="datetimeFigureOut">
              <a:rPr lang="en-AU" smtClean="0"/>
              <a:t>16/02/2021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0C252FD-A29B-4AE5-951C-6F17BA9A4E0E}" type="slidenum">
              <a:rPr lang="en-AU" smtClean="0"/>
              <a:t>‹#›</a:t>
            </a:fld>
            <a:endParaRPr lang="en-AU"/>
          </a:p>
        </p:txBody>
      </p:sp>
    </p:spTree>
    <p:extLst>
      <p:ext uri="{BB962C8B-B14F-4D97-AF65-F5344CB8AC3E}">
        <p14:creationId xmlns:p14="http://schemas.microsoft.com/office/powerpoint/2010/main" val="3029023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37672-7316-40B8-9D35-6E6E049DCDE4}" type="datetimeFigureOut">
              <a:rPr lang="en-AU" smtClean="0"/>
              <a:t>16/02/2021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252FD-A29B-4AE5-951C-6F17BA9A4E0E}" type="slidenum">
              <a:rPr lang="en-AU" smtClean="0"/>
              <a:t>‹#›</a:t>
            </a:fld>
            <a:endParaRPr lang="en-AU"/>
          </a:p>
        </p:txBody>
      </p:sp>
    </p:spTree>
    <p:extLst>
      <p:ext uri="{BB962C8B-B14F-4D97-AF65-F5344CB8AC3E}">
        <p14:creationId xmlns:p14="http://schemas.microsoft.com/office/powerpoint/2010/main" val="1004368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healthengine.com.au/appointments/bulk-billing-gp/"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comparebroadband.com.au/" TargetMode="External"/><Relationship Id="rId4" Type="http://schemas.openxmlformats.org/officeDocument/2006/relationships/hyperlink" Target="http://insiderguides.com.au/wp-content/uploads/2020/02/canberra-insider-guides-2020.pdf?mc_cid=7bcb916b1d&amp;mc_eid=4f3f87cbd2"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ato.gov.au/individuals/tax-file-number/apply-for-a-tfn/"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volunteeringact.org.au/#/"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transport.act.gov.au/tickets-and-myway/get-myway/recharge-agents#city" TargetMode="External"/><Relationship Id="rId4" Type="http://schemas.openxmlformats.org/officeDocument/2006/relationships/hyperlink" Target="http://www.action.act.gov.au/"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accesscanberra.act.gov.au/app/answers/detail/a_id/51/~/proof-of-identity-cards" TargetMode="External"/><Relationship Id="rId4" Type="http://schemas.openxmlformats.org/officeDocument/2006/relationships/hyperlink" Target="https://www.accesscanberra.act.gov.au/app/answers/detail/a_id/1581#!tabs-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5A555B9-56FE-7748-958F-ED54712AF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6" name="Subtitle 5"/>
          <p:cNvSpPr>
            <a:spLocks noGrp="1"/>
          </p:cNvSpPr>
          <p:nvPr>
            <p:ph type="subTitle" idx="1"/>
          </p:nvPr>
        </p:nvSpPr>
        <p:spPr>
          <a:xfrm>
            <a:off x="1622181" y="2977349"/>
            <a:ext cx="9144000" cy="1655762"/>
          </a:xfrm>
        </p:spPr>
        <p:txBody>
          <a:bodyPr>
            <a:normAutofit fontScale="92500" lnSpcReduction="20000"/>
          </a:bodyPr>
          <a:lstStyle/>
          <a:p>
            <a:r>
              <a:rPr lang="en-AU" sz="6600" b="1" dirty="0">
                <a:solidFill>
                  <a:schemeClr val="bg1"/>
                </a:solidFill>
                <a:latin typeface="Calibri" panose="020F0502020204030204" pitchFamily="34" charset="0"/>
              </a:rPr>
              <a:t>How to Adult: </a:t>
            </a:r>
          </a:p>
          <a:p>
            <a:r>
              <a:rPr lang="en-AU" sz="6600" b="1" dirty="0">
                <a:solidFill>
                  <a:schemeClr val="bg1"/>
                </a:solidFill>
                <a:latin typeface="Calibri" panose="020F0502020204030204" pitchFamily="34" charset="0"/>
              </a:rPr>
              <a:t>Canberra </a:t>
            </a:r>
            <a:r>
              <a:rPr lang="en-AU" sz="6600" b="1" dirty="0" err="1">
                <a:solidFill>
                  <a:schemeClr val="bg1"/>
                </a:solidFill>
                <a:latin typeface="Calibri" panose="020F0502020204030204" pitchFamily="34" charset="0"/>
              </a:rPr>
              <a:t>Uni</a:t>
            </a:r>
            <a:r>
              <a:rPr lang="en-AU" sz="6600" b="1" dirty="0">
                <a:solidFill>
                  <a:schemeClr val="bg1"/>
                </a:solidFill>
                <a:latin typeface="Calibri" panose="020F0502020204030204" pitchFamily="34" charset="0"/>
              </a:rPr>
              <a:t> Life</a:t>
            </a:r>
          </a:p>
        </p:txBody>
      </p:sp>
    </p:spTree>
    <p:extLst>
      <p:ext uri="{BB962C8B-B14F-4D97-AF65-F5344CB8AC3E}">
        <p14:creationId xmlns:p14="http://schemas.microsoft.com/office/powerpoint/2010/main" val="827421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91" y="0"/>
            <a:ext cx="12388362" cy="6874326"/>
          </a:xfrm>
          <a:prstGeom prst="rect">
            <a:avLst/>
          </a:prstGeom>
        </p:spPr>
      </p:pic>
      <p:sp>
        <p:nvSpPr>
          <p:cNvPr id="2" name="Title 1"/>
          <p:cNvSpPr>
            <a:spLocks noGrp="1"/>
          </p:cNvSpPr>
          <p:nvPr>
            <p:ph type="title"/>
          </p:nvPr>
        </p:nvSpPr>
        <p:spPr>
          <a:xfrm>
            <a:off x="1797666" y="1094386"/>
            <a:ext cx="8596668" cy="868517"/>
          </a:xfrm>
        </p:spPr>
        <p:txBody>
          <a:bodyPr>
            <a:normAutofit/>
          </a:bodyPr>
          <a:lstStyle/>
          <a:p>
            <a:pPr algn="ctr"/>
            <a:r>
              <a:rPr lang="en-AU" b="1" dirty="0">
                <a:solidFill>
                  <a:schemeClr val="bg1"/>
                </a:solidFill>
                <a:latin typeface="+mn-lt"/>
                <a:cs typeface="Calibri" panose="020F0502020204030204" pitchFamily="34" charset="0"/>
              </a:rPr>
              <a:t>Medical</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6" name="Content Placeholder 2"/>
          <p:cNvSpPr>
            <a:spLocks noGrp="1"/>
          </p:cNvSpPr>
          <p:nvPr>
            <p:ph idx="1"/>
          </p:nvPr>
        </p:nvSpPr>
        <p:spPr>
          <a:xfrm>
            <a:off x="838200" y="1825625"/>
            <a:ext cx="10515600" cy="4351338"/>
          </a:xfrm>
        </p:spPr>
        <p:txBody>
          <a:bodyPr>
            <a:normAutofit fontScale="55000" lnSpcReduction="20000"/>
          </a:bodyPr>
          <a:lstStyle/>
          <a:p>
            <a:r>
              <a:rPr lang="en-AU" dirty="0">
                <a:solidFill>
                  <a:schemeClr val="bg1"/>
                </a:solidFill>
              </a:rPr>
              <a:t>ANU medical services</a:t>
            </a:r>
          </a:p>
          <a:p>
            <a:pPr lvl="1"/>
            <a:r>
              <a:rPr lang="en-AU" dirty="0">
                <a:solidFill>
                  <a:schemeClr val="bg1"/>
                </a:solidFill>
              </a:rPr>
              <a:t>ANU Health and Wellbeing Centre</a:t>
            </a:r>
          </a:p>
          <a:p>
            <a:pPr lvl="1"/>
            <a:r>
              <a:rPr lang="en-AU" dirty="0">
                <a:solidFill>
                  <a:schemeClr val="bg1"/>
                </a:solidFill>
              </a:rPr>
              <a:t>National Health Co-Op</a:t>
            </a:r>
          </a:p>
          <a:p>
            <a:r>
              <a:rPr lang="en-AU" dirty="0">
                <a:solidFill>
                  <a:schemeClr val="bg1"/>
                </a:solidFill>
              </a:rPr>
              <a:t>GPs</a:t>
            </a:r>
          </a:p>
          <a:p>
            <a:pPr lvl="1"/>
            <a:r>
              <a:rPr lang="en-AU" dirty="0">
                <a:solidFill>
                  <a:schemeClr val="bg1"/>
                </a:solidFill>
              </a:rPr>
              <a:t>Health Engine </a:t>
            </a:r>
            <a:r>
              <a:rPr lang="en-AU" dirty="0">
                <a:solidFill>
                  <a:schemeClr val="bg1"/>
                </a:solidFill>
                <a:hlinkClick r:id="rId4"/>
              </a:rPr>
              <a:t>https://healthengine.com.au/appointments/bulk-billing-gp/</a:t>
            </a:r>
            <a:r>
              <a:rPr lang="en-AU" dirty="0">
                <a:solidFill>
                  <a:schemeClr val="bg1"/>
                </a:solidFill>
              </a:rPr>
              <a:t> </a:t>
            </a:r>
          </a:p>
          <a:p>
            <a:pPr lvl="1"/>
            <a:r>
              <a:rPr lang="en-AU" dirty="0">
                <a:solidFill>
                  <a:schemeClr val="bg1"/>
                </a:solidFill>
              </a:rPr>
              <a:t>Walk in centre</a:t>
            </a:r>
          </a:p>
          <a:p>
            <a:r>
              <a:rPr lang="en-AU" dirty="0">
                <a:solidFill>
                  <a:schemeClr val="bg1"/>
                </a:solidFill>
              </a:rPr>
              <a:t>Ambulance</a:t>
            </a:r>
          </a:p>
          <a:p>
            <a:pPr lvl="1"/>
            <a:r>
              <a:rPr lang="en-AU" dirty="0">
                <a:solidFill>
                  <a:schemeClr val="bg1"/>
                </a:solidFill>
              </a:rPr>
              <a:t>Check if you have insurance with ambulance cover, otherwise call out can be as expensive as $650</a:t>
            </a:r>
          </a:p>
          <a:p>
            <a:r>
              <a:rPr lang="en-AU" dirty="0">
                <a:solidFill>
                  <a:schemeClr val="bg1"/>
                </a:solidFill>
              </a:rPr>
              <a:t>Insurance</a:t>
            </a:r>
          </a:p>
          <a:p>
            <a:pPr lvl="1"/>
            <a:r>
              <a:rPr lang="en-AU" dirty="0">
                <a:solidFill>
                  <a:schemeClr val="bg1"/>
                </a:solidFill>
              </a:rPr>
              <a:t>OSHC (Allianz) – Student Centre </a:t>
            </a:r>
          </a:p>
          <a:p>
            <a:pPr lvl="1"/>
            <a:r>
              <a:rPr lang="en-AU" dirty="0">
                <a:solidFill>
                  <a:schemeClr val="bg1"/>
                </a:solidFill>
              </a:rPr>
              <a:t>Other private health insurance companies – Bupa, AHM </a:t>
            </a:r>
            <a:r>
              <a:rPr lang="en-AU" dirty="0" err="1">
                <a:solidFill>
                  <a:schemeClr val="bg1"/>
                </a:solidFill>
              </a:rPr>
              <a:t>etc</a:t>
            </a:r>
            <a:endParaRPr lang="en-AU" dirty="0">
              <a:solidFill>
                <a:schemeClr val="bg1"/>
              </a:solidFill>
            </a:endParaRPr>
          </a:p>
          <a:p>
            <a:pPr lvl="1"/>
            <a:r>
              <a:rPr lang="en-AU" dirty="0">
                <a:solidFill>
                  <a:schemeClr val="bg1"/>
                </a:solidFill>
              </a:rPr>
              <a:t>Medicare</a:t>
            </a:r>
          </a:p>
          <a:p>
            <a:r>
              <a:rPr lang="en-AU" dirty="0">
                <a:solidFill>
                  <a:schemeClr val="bg1"/>
                </a:solidFill>
              </a:rPr>
              <a:t>Pharmacy</a:t>
            </a:r>
          </a:p>
          <a:p>
            <a:pPr lvl="1"/>
            <a:r>
              <a:rPr lang="en-AU" dirty="0">
                <a:solidFill>
                  <a:schemeClr val="bg1"/>
                </a:solidFill>
              </a:rPr>
              <a:t>University Pharmacy</a:t>
            </a:r>
          </a:p>
          <a:p>
            <a:pPr lvl="1"/>
            <a:r>
              <a:rPr lang="en-AU" dirty="0">
                <a:solidFill>
                  <a:schemeClr val="bg1"/>
                </a:solidFill>
              </a:rPr>
              <a:t>Priceline Pharmacy (Canberra Centre)</a:t>
            </a:r>
          </a:p>
          <a:p>
            <a:pPr lvl="1"/>
            <a:r>
              <a:rPr lang="en-AU" dirty="0">
                <a:solidFill>
                  <a:schemeClr val="bg1"/>
                </a:solidFill>
              </a:rPr>
              <a:t>Chemist Warehouse / Discount Pharmacy – Dickson	</a:t>
            </a:r>
          </a:p>
          <a:p>
            <a:r>
              <a:rPr lang="en-AU" dirty="0">
                <a:solidFill>
                  <a:schemeClr val="bg1"/>
                </a:solidFill>
              </a:rPr>
              <a:t>Optometrists/optical stores</a:t>
            </a:r>
          </a:p>
          <a:p>
            <a:pPr lvl="1"/>
            <a:r>
              <a:rPr lang="en-AU" dirty="0">
                <a:solidFill>
                  <a:schemeClr val="bg1"/>
                </a:solidFill>
              </a:rPr>
              <a:t>Check-ups free if you have Medicare, and may be covered under private health insurance</a:t>
            </a:r>
          </a:p>
          <a:p>
            <a:pPr lvl="1"/>
            <a:r>
              <a:rPr lang="en-AU" dirty="0" err="1">
                <a:solidFill>
                  <a:schemeClr val="bg1"/>
                </a:solidFill>
              </a:rPr>
              <a:t>Specsavers</a:t>
            </a:r>
            <a:r>
              <a:rPr lang="en-AU" dirty="0">
                <a:solidFill>
                  <a:schemeClr val="bg1"/>
                </a:solidFill>
              </a:rPr>
              <a:t>, The Optical Superstore etc.</a:t>
            </a:r>
          </a:p>
          <a:p>
            <a:endParaRPr lang="en-AU" dirty="0"/>
          </a:p>
        </p:txBody>
      </p:sp>
    </p:spTree>
    <p:extLst>
      <p:ext uri="{BB962C8B-B14F-4D97-AF65-F5344CB8AC3E}">
        <p14:creationId xmlns:p14="http://schemas.microsoft.com/office/powerpoint/2010/main" val="2814901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7666" y="1094386"/>
            <a:ext cx="8596668" cy="868517"/>
          </a:xfrm>
        </p:spPr>
        <p:txBody>
          <a:bodyPr>
            <a:normAutofit/>
          </a:bodyPr>
          <a:lstStyle/>
          <a:p>
            <a:pPr algn="ctr"/>
            <a:r>
              <a:rPr lang="en-AU" b="1" dirty="0">
                <a:solidFill>
                  <a:schemeClr val="bg1"/>
                </a:solidFill>
                <a:latin typeface="+mn-lt"/>
                <a:cs typeface="Calibri" panose="020F0502020204030204" pitchFamily="34" charset="0"/>
              </a:rPr>
              <a:t>Shopping</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9" name="Content Placeholder 2"/>
          <p:cNvSpPr>
            <a:spLocks noGrp="1"/>
          </p:cNvSpPr>
          <p:nvPr>
            <p:ph idx="1"/>
          </p:nvPr>
        </p:nvSpPr>
        <p:spPr/>
        <p:txBody>
          <a:bodyPr numCol="2">
            <a:normAutofit fontScale="92500" lnSpcReduction="20000"/>
          </a:bodyPr>
          <a:lstStyle/>
          <a:p>
            <a:r>
              <a:rPr lang="en-AU" b="1" dirty="0">
                <a:solidFill>
                  <a:schemeClr val="bg1"/>
                </a:solidFill>
              </a:rPr>
              <a:t>Grocery</a:t>
            </a:r>
          </a:p>
          <a:p>
            <a:pPr lvl="1"/>
            <a:r>
              <a:rPr lang="en-AU" dirty="0">
                <a:solidFill>
                  <a:schemeClr val="bg1"/>
                </a:solidFill>
              </a:rPr>
              <a:t>Canberra Centre (1.5km away) – Coles and Aldi</a:t>
            </a:r>
          </a:p>
          <a:p>
            <a:pPr lvl="1"/>
            <a:r>
              <a:rPr lang="en-AU" dirty="0">
                <a:solidFill>
                  <a:schemeClr val="bg1"/>
                </a:solidFill>
              </a:rPr>
              <a:t>Tangney Lane – (Literally downstairs) Daily Market</a:t>
            </a:r>
          </a:p>
          <a:p>
            <a:pPr lvl="1"/>
            <a:r>
              <a:rPr lang="en-AU" dirty="0">
                <a:solidFill>
                  <a:schemeClr val="bg1"/>
                </a:solidFill>
              </a:rPr>
              <a:t>Dickson (4km away) – Woolworths</a:t>
            </a:r>
          </a:p>
          <a:p>
            <a:r>
              <a:rPr lang="en-AU" b="1" dirty="0">
                <a:solidFill>
                  <a:schemeClr val="bg1"/>
                </a:solidFill>
              </a:rPr>
              <a:t>Dining</a:t>
            </a:r>
          </a:p>
          <a:p>
            <a:pPr lvl="1"/>
            <a:r>
              <a:rPr lang="en-AU" dirty="0">
                <a:solidFill>
                  <a:schemeClr val="bg1"/>
                </a:solidFill>
              </a:rPr>
              <a:t>Cheap meals: Food Co-op, Global Café. </a:t>
            </a:r>
          </a:p>
          <a:p>
            <a:pPr lvl="1"/>
            <a:r>
              <a:rPr lang="en-AU" dirty="0" err="1">
                <a:solidFill>
                  <a:schemeClr val="bg1"/>
                </a:solidFill>
              </a:rPr>
              <a:t>Kambri</a:t>
            </a:r>
            <a:r>
              <a:rPr lang="en-AU" dirty="0">
                <a:solidFill>
                  <a:schemeClr val="bg1"/>
                </a:solidFill>
              </a:rPr>
              <a:t> – relatively expensive but on campus.</a:t>
            </a:r>
          </a:p>
          <a:p>
            <a:pPr lvl="1"/>
            <a:r>
              <a:rPr lang="en-AU" dirty="0">
                <a:solidFill>
                  <a:schemeClr val="bg1"/>
                </a:solidFill>
              </a:rPr>
              <a:t>Fine Dining - Kingston</a:t>
            </a:r>
          </a:p>
          <a:p>
            <a:r>
              <a:rPr lang="en-AU" b="1" dirty="0">
                <a:solidFill>
                  <a:schemeClr val="bg1"/>
                </a:solidFill>
              </a:rPr>
              <a:t>Coffee (best in the world?)</a:t>
            </a:r>
          </a:p>
          <a:p>
            <a:pPr lvl="1"/>
            <a:r>
              <a:rPr lang="en-AU" dirty="0">
                <a:solidFill>
                  <a:schemeClr val="bg1"/>
                </a:solidFill>
              </a:rPr>
              <a:t>On Campus – Coffee Grounds, As You Like It, Rex Espresso, Craft Beans.	</a:t>
            </a:r>
          </a:p>
          <a:p>
            <a:pPr lvl="1"/>
            <a:r>
              <a:rPr lang="en-AU" dirty="0">
                <a:solidFill>
                  <a:schemeClr val="bg1"/>
                </a:solidFill>
              </a:rPr>
              <a:t>Off Campus – ONA coffee (Fyshwick)</a:t>
            </a:r>
          </a:p>
          <a:p>
            <a:endParaRPr lang="en-AU" b="1" dirty="0">
              <a:solidFill>
                <a:schemeClr val="bg1"/>
              </a:solidFill>
            </a:endParaRPr>
          </a:p>
          <a:p>
            <a:r>
              <a:rPr lang="en-AU" b="1" dirty="0">
                <a:solidFill>
                  <a:schemeClr val="bg1"/>
                </a:solidFill>
              </a:rPr>
              <a:t>Second hand goods </a:t>
            </a:r>
          </a:p>
          <a:p>
            <a:pPr lvl="1"/>
            <a:r>
              <a:rPr lang="en-AU" dirty="0">
                <a:solidFill>
                  <a:schemeClr val="bg1"/>
                </a:solidFill>
              </a:rPr>
              <a:t>Green Shed – Canberra City 1.5km away</a:t>
            </a:r>
          </a:p>
          <a:p>
            <a:pPr lvl="1"/>
            <a:r>
              <a:rPr lang="en-AU" dirty="0">
                <a:solidFill>
                  <a:schemeClr val="bg1"/>
                </a:solidFill>
              </a:rPr>
              <a:t>Red Cross – Canberra City 1.5km away</a:t>
            </a:r>
          </a:p>
          <a:p>
            <a:pPr lvl="1"/>
            <a:r>
              <a:rPr lang="en-AU" dirty="0">
                <a:solidFill>
                  <a:schemeClr val="bg1"/>
                </a:solidFill>
              </a:rPr>
              <a:t>St Vincent Du Paul (Vinnies) – Dickson 4km away</a:t>
            </a:r>
          </a:p>
          <a:p>
            <a:pPr lvl="1"/>
            <a:r>
              <a:rPr lang="en-AU" dirty="0">
                <a:solidFill>
                  <a:schemeClr val="bg1"/>
                </a:solidFill>
              </a:rPr>
              <a:t>Free and For Sale Facebook groups in Canberra</a:t>
            </a:r>
          </a:p>
          <a:p>
            <a:r>
              <a:rPr lang="en-AU" b="1" dirty="0">
                <a:solidFill>
                  <a:schemeClr val="bg1"/>
                </a:solidFill>
              </a:rPr>
              <a:t>Hair cut</a:t>
            </a:r>
          </a:p>
          <a:p>
            <a:pPr lvl="1"/>
            <a:r>
              <a:rPr lang="en-AU" dirty="0">
                <a:solidFill>
                  <a:schemeClr val="bg1"/>
                </a:solidFill>
              </a:rPr>
              <a:t>Just cuts– Canberra Centre 1.5km</a:t>
            </a:r>
          </a:p>
          <a:p>
            <a:pPr lvl="1"/>
            <a:r>
              <a:rPr lang="en-AU" dirty="0">
                <a:solidFill>
                  <a:schemeClr val="bg1"/>
                </a:solidFill>
              </a:rPr>
              <a:t>Hair and Beauty Bar at CIT</a:t>
            </a:r>
          </a:p>
        </p:txBody>
      </p:sp>
    </p:spTree>
    <p:extLst>
      <p:ext uri="{BB962C8B-B14F-4D97-AF65-F5344CB8AC3E}">
        <p14:creationId xmlns:p14="http://schemas.microsoft.com/office/powerpoint/2010/main" val="2761333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326"/>
            <a:ext cx="12388362" cy="6874326"/>
          </a:xfrm>
          <a:prstGeom prst="rect">
            <a:avLst/>
          </a:prstGeom>
        </p:spPr>
      </p:pic>
      <p:sp>
        <p:nvSpPr>
          <p:cNvPr id="2" name="Title 1"/>
          <p:cNvSpPr>
            <a:spLocks noGrp="1"/>
          </p:cNvSpPr>
          <p:nvPr>
            <p:ph type="title"/>
          </p:nvPr>
        </p:nvSpPr>
        <p:spPr>
          <a:xfrm>
            <a:off x="1797666" y="1094386"/>
            <a:ext cx="8596668" cy="868517"/>
          </a:xfrm>
        </p:spPr>
        <p:txBody>
          <a:bodyPr>
            <a:normAutofit/>
          </a:bodyPr>
          <a:lstStyle/>
          <a:p>
            <a:pPr algn="ctr"/>
            <a:r>
              <a:rPr lang="en-AU" b="1" dirty="0">
                <a:solidFill>
                  <a:schemeClr val="bg1"/>
                </a:solidFill>
                <a:latin typeface="+mn-lt"/>
                <a:cs typeface="Calibri" panose="020F0502020204030204" pitchFamily="34" charset="0"/>
              </a:rPr>
              <a:t>Communication</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4" name="Content Placeholder 3"/>
          <p:cNvSpPr>
            <a:spLocks noGrp="1"/>
          </p:cNvSpPr>
          <p:nvPr>
            <p:ph idx="1"/>
          </p:nvPr>
        </p:nvSpPr>
        <p:spPr/>
        <p:txBody>
          <a:bodyPr/>
          <a:lstStyle/>
          <a:p>
            <a:r>
              <a:rPr lang="en-AU" dirty="0">
                <a:solidFill>
                  <a:schemeClr val="bg1"/>
                </a:solidFill>
              </a:rPr>
              <a:t>Mobile network   </a:t>
            </a:r>
          </a:p>
          <a:p>
            <a:pPr lvl="1"/>
            <a:r>
              <a:rPr lang="en-AU" dirty="0">
                <a:solidFill>
                  <a:schemeClr val="bg1"/>
                </a:solidFill>
              </a:rPr>
              <a:t>Prepaid </a:t>
            </a:r>
          </a:p>
          <a:p>
            <a:pPr lvl="1"/>
            <a:r>
              <a:rPr lang="en-AU" dirty="0">
                <a:solidFill>
                  <a:schemeClr val="bg1"/>
                </a:solidFill>
              </a:rPr>
              <a:t>Post-paid Plans</a:t>
            </a:r>
          </a:p>
          <a:p>
            <a:pPr lvl="1"/>
            <a:r>
              <a:rPr lang="en-AU" dirty="0">
                <a:solidFill>
                  <a:schemeClr val="bg1"/>
                </a:solidFill>
              </a:rPr>
              <a:t>Things to watch out for in a contract: charges, additional subscription, length of the contract, early termination charges, network coverage</a:t>
            </a:r>
          </a:p>
          <a:p>
            <a:pPr lvl="1"/>
            <a:r>
              <a:rPr lang="en-AU" dirty="0">
                <a:solidFill>
                  <a:schemeClr val="bg1"/>
                </a:solidFill>
              </a:rPr>
              <a:t>Insider Guides: </a:t>
            </a:r>
            <a:r>
              <a:rPr lang="en-AU" dirty="0">
                <a:hlinkClick r:id="rId4"/>
              </a:rPr>
              <a:t>http://insiderguides.com.au/wp-content/uploads/2020/02/canberra-insider-guides-2020.pdf?mc_cid=7bcb916b1d&amp;mc_eid=4f3f87cbd2</a:t>
            </a:r>
            <a:r>
              <a:rPr lang="en-AU" dirty="0"/>
              <a:t> </a:t>
            </a:r>
          </a:p>
          <a:p>
            <a:pPr lvl="1"/>
            <a:r>
              <a:rPr lang="en-AU" dirty="0">
                <a:solidFill>
                  <a:schemeClr val="bg1"/>
                </a:solidFill>
              </a:rPr>
              <a:t>Home Internet</a:t>
            </a:r>
          </a:p>
          <a:p>
            <a:pPr lvl="1"/>
            <a:r>
              <a:rPr lang="en-AU" dirty="0">
                <a:solidFill>
                  <a:schemeClr val="bg1"/>
                </a:solidFill>
              </a:rPr>
              <a:t>Compare Broadband webpage </a:t>
            </a:r>
            <a:r>
              <a:rPr lang="en-AU" dirty="0">
                <a:hlinkClick r:id="rId5"/>
              </a:rPr>
              <a:t>https://www.comparebroadband.com.au/</a:t>
            </a:r>
            <a:r>
              <a:rPr lang="en-AU" dirty="0"/>
              <a:t> </a:t>
            </a:r>
          </a:p>
          <a:p>
            <a:pPr lvl="1"/>
            <a:r>
              <a:rPr lang="en-AU" dirty="0">
                <a:solidFill>
                  <a:schemeClr val="bg1"/>
                </a:solidFill>
              </a:rPr>
              <a:t> </a:t>
            </a:r>
          </a:p>
          <a:p>
            <a:endParaRPr lang="en-AU" dirty="0"/>
          </a:p>
        </p:txBody>
      </p:sp>
    </p:spTree>
    <p:extLst>
      <p:ext uri="{BB962C8B-B14F-4D97-AF65-F5344CB8AC3E}">
        <p14:creationId xmlns:p14="http://schemas.microsoft.com/office/powerpoint/2010/main" val="63001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7666" y="1094386"/>
            <a:ext cx="8596668" cy="868517"/>
          </a:xfrm>
        </p:spPr>
        <p:txBody>
          <a:bodyPr>
            <a:normAutofit/>
          </a:bodyPr>
          <a:lstStyle/>
          <a:p>
            <a:pPr algn="ctr"/>
            <a:r>
              <a:rPr lang="en-AU" b="1" dirty="0">
                <a:solidFill>
                  <a:schemeClr val="bg1"/>
                </a:solidFill>
                <a:latin typeface="+mn-lt"/>
                <a:cs typeface="Calibri" panose="020F0502020204030204" pitchFamily="34" charset="0"/>
              </a:rPr>
              <a:t>Financial</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4" name="Content Placeholder 3"/>
          <p:cNvSpPr>
            <a:spLocks noGrp="1"/>
          </p:cNvSpPr>
          <p:nvPr>
            <p:ph idx="1"/>
          </p:nvPr>
        </p:nvSpPr>
        <p:spPr/>
        <p:txBody>
          <a:bodyPr>
            <a:normAutofit fontScale="85000" lnSpcReduction="10000"/>
          </a:bodyPr>
          <a:lstStyle/>
          <a:p>
            <a:r>
              <a:rPr lang="en-AU" b="1" dirty="0">
                <a:solidFill>
                  <a:schemeClr val="bg1"/>
                </a:solidFill>
              </a:rPr>
              <a:t>Bank account</a:t>
            </a:r>
          </a:p>
          <a:p>
            <a:pPr lvl="1"/>
            <a:r>
              <a:rPr lang="en-AU" dirty="0">
                <a:solidFill>
                  <a:schemeClr val="bg1"/>
                </a:solidFill>
              </a:rPr>
              <a:t>Why do I need a bank account? </a:t>
            </a:r>
          </a:p>
          <a:p>
            <a:pPr marL="457200" lvl="1" indent="0">
              <a:buNone/>
            </a:pPr>
            <a:r>
              <a:rPr lang="en-AU" dirty="0">
                <a:solidFill>
                  <a:schemeClr val="bg1"/>
                </a:solidFill>
              </a:rPr>
              <a:t>	- allows you to earn money; receive payments from employment or a 	scholarship. You will be provided a debit card which you can use to shop </a:t>
            </a:r>
            <a:r>
              <a:rPr lang="en-AU" dirty="0" smtClean="0">
                <a:solidFill>
                  <a:schemeClr val="bg1"/>
                </a:solidFill>
              </a:rPr>
              <a:t>across Canberra</a:t>
            </a:r>
            <a:r>
              <a:rPr lang="en-AU" dirty="0">
                <a:solidFill>
                  <a:schemeClr val="bg1"/>
                </a:solidFill>
              </a:rPr>
              <a:t>.</a:t>
            </a:r>
          </a:p>
          <a:p>
            <a:pPr lvl="1"/>
            <a:r>
              <a:rPr lang="en-AU" dirty="0">
                <a:solidFill>
                  <a:schemeClr val="bg1"/>
                </a:solidFill>
              </a:rPr>
              <a:t>How to setup a bank account? </a:t>
            </a:r>
          </a:p>
          <a:p>
            <a:pPr marL="457200" lvl="1" indent="0">
              <a:buNone/>
            </a:pPr>
            <a:r>
              <a:rPr lang="en-AU" dirty="0">
                <a:solidFill>
                  <a:schemeClr val="bg1"/>
                </a:solidFill>
              </a:rPr>
              <a:t>	- collect identity documents; photographic identification (passport or birth certificate), proof of residence (letter from residence or a utility bill), proof of 	enrolment (student card)</a:t>
            </a:r>
          </a:p>
          <a:p>
            <a:r>
              <a:rPr lang="en-AU" b="1" dirty="0">
                <a:solidFill>
                  <a:schemeClr val="bg1"/>
                </a:solidFill>
              </a:rPr>
              <a:t>Budgeting assistance </a:t>
            </a:r>
            <a:r>
              <a:rPr lang="en-AU" dirty="0">
                <a:solidFill>
                  <a:schemeClr val="bg1"/>
                </a:solidFill>
              </a:rPr>
              <a:t>– </a:t>
            </a:r>
            <a:r>
              <a:rPr lang="en-AU" sz="2400" dirty="0">
                <a:solidFill>
                  <a:schemeClr val="bg1"/>
                </a:solidFill>
              </a:rPr>
              <a:t>CARE financial counselling </a:t>
            </a:r>
          </a:p>
          <a:p>
            <a:r>
              <a:rPr lang="en-AU" b="1" dirty="0">
                <a:solidFill>
                  <a:schemeClr val="bg1"/>
                </a:solidFill>
              </a:rPr>
              <a:t>Centrelink</a:t>
            </a:r>
            <a:r>
              <a:rPr lang="en-AU" dirty="0">
                <a:solidFill>
                  <a:schemeClr val="bg1"/>
                </a:solidFill>
              </a:rPr>
              <a:t>	</a:t>
            </a:r>
          </a:p>
          <a:p>
            <a:r>
              <a:rPr lang="en-AU" b="1" dirty="0">
                <a:solidFill>
                  <a:schemeClr val="bg1"/>
                </a:solidFill>
              </a:rPr>
              <a:t>Tax File Number </a:t>
            </a:r>
            <a:r>
              <a:rPr lang="en-AU" dirty="0">
                <a:hlinkClick r:id="rId4"/>
              </a:rPr>
              <a:t>https://www.ato.gov.au/individuals/tax-file-number/apply-for-a-tfn/</a:t>
            </a:r>
            <a:r>
              <a:rPr lang="en-AU" dirty="0"/>
              <a:t> </a:t>
            </a:r>
            <a:endParaRPr lang="en-AU" dirty="0">
              <a:solidFill>
                <a:schemeClr val="bg1"/>
              </a:solidFill>
            </a:endParaRPr>
          </a:p>
          <a:p>
            <a:r>
              <a:rPr lang="en-AU" b="1" dirty="0">
                <a:solidFill>
                  <a:schemeClr val="bg1"/>
                </a:solidFill>
              </a:rPr>
              <a:t>ANUSA grants and programs </a:t>
            </a:r>
          </a:p>
          <a:p>
            <a:endParaRPr lang="en-AU" dirty="0">
              <a:solidFill>
                <a:schemeClr val="bg1"/>
              </a:solidFill>
            </a:endParaRPr>
          </a:p>
        </p:txBody>
      </p:sp>
    </p:spTree>
    <p:extLst>
      <p:ext uri="{BB962C8B-B14F-4D97-AF65-F5344CB8AC3E}">
        <p14:creationId xmlns:p14="http://schemas.microsoft.com/office/powerpoint/2010/main" val="3263127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7666" y="1094386"/>
            <a:ext cx="8596668" cy="868517"/>
          </a:xfrm>
        </p:spPr>
        <p:txBody>
          <a:bodyPr>
            <a:normAutofit/>
          </a:bodyPr>
          <a:lstStyle/>
          <a:p>
            <a:pPr algn="ctr"/>
            <a:r>
              <a:rPr lang="en-AU" b="1" dirty="0">
                <a:solidFill>
                  <a:schemeClr val="bg1"/>
                </a:solidFill>
                <a:latin typeface="+mn-lt"/>
                <a:cs typeface="Calibri" panose="020F0502020204030204" pitchFamily="34" charset="0"/>
              </a:rPr>
              <a:t>Employment</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7" name="Content Placeholder 2"/>
          <p:cNvSpPr>
            <a:spLocks noGrp="1"/>
          </p:cNvSpPr>
          <p:nvPr>
            <p:ph idx="1"/>
          </p:nvPr>
        </p:nvSpPr>
        <p:spPr/>
        <p:txBody>
          <a:bodyPr>
            <a:normAutofit/>
          </a:bodyPr>
          <a:lstStyle/>
          <a:p>
            <a:r>
              <a:rPr lang="en-AU" dirty="0">
                <a:solidFill>
                  <a:schemeClr val="bg1"/>
                </a:solidFill>
              </a:rPr>
              <a:t>ANU careers</a:t>
            </a:r>
          </a:p>
          <a:p>
            <a:pPr lvl="1"/>
            <a:r>
              <a:rPr lang="en-AU" dirty="0">
                <a:solidFill>
                  <a:schemeClr val="bg1"/>
                </a:solidFill>
              </a:rPr>
              <a:t>Help with CV/ Interviews</a:t>
            </a:r>
          </a:p>
          <a:p>
            <a:pPr lvl="1"/>
            <a:r>
              <a:rPr lang="en-AU" dirty="0">
                <a:solidFill>
                  <a:schemeClr val="bg1"/>
                </a:solidFill>
              </a:rPr>
              <a:t>Casual job register</a:t>
            </a:r>
          </a:p>
          <a:p>
            <a:pPr lvl="1"/>
            <a:r>
              <a:rPr lang="en-AU" dirty="0">
                <a:solidFill>
                  <a:schemeClr val="bg1"/>
                </a:solidFill>
              </a:rPr>
              <a:t>Planning your career	</a:t>
            </a:r>
          </a:p>
          <a:p>
            <a:r>
              <a:rPr lang="en-AU" dirty="0">
                <a:solidFill>
                  <a:schemeClr val="bg1"/>
                </a:solidFill>
              </a:rPr>
              <a:t>ANUSA lawyer – your rights at </a:t>
            </a:r>
            <a:r>
              <a:rPr lang="en-AU" dirty="0" smtClean="0">
                <a:solidFill>
                  <a:schemeClr val="bg1"/>
                </a:solidFill>
              </a:rPr>
              <a:t>workplace</a:t>
            </a:r>
          </a:p>
          <a:p>
            <a:r>
              <a:rPr lang="en-AU" dirty="0" smtClean="0">
                <a:solidFill>
                  <a:schemeClr val="bg1"/>
                </a:solidFill>
              </a:rPr>
              <a:t>Skill Up </a:t>
            </a:r>
            <a:endParaRPr lang="en-AU" dirty="0">
              <a:solidFill>
                <a:schemeClr val="bg1"/>
              </a:solidFill>
            </a:endParaRPr>
          </a:p>
          <a:p>
            <a:r>
              <a:rPr lang="en-AU" dirty="0">
                <a:solidFill>
                  <a:schemeClr val="bg1"/>
                </a:solidFill>
              </a:rPr>
              <a:t>Volunteering </a:t>
            </a:r>
          </a:p>
          <a:p>
            <a:pPr lvl="1"/>
            <a:r>
              <a:rPr lang="en-AU" dirty="0">
                <a:solidFill>
                  <a:schemeClr val="bg1"/>
                </a:solidFill>
              </a:rPr>
              <a:t>ANU+</a:t>
            </a:r>
          </a:p>
          <a:p>
            <a:pPr lvl="1"/>
            <a:r>
              <a:rPr lang="en-AU" dirty="0">
                <a:solidFill>
                  <a:schemeClr val="bg1"/>
                </a:solidFill>
              </a:rPr>
              <a:t>ACT volunteering </a:t>
            </a:r>
            <a:r>
              <a:rPr lang="en-AU" dirty="0">
                <a:solidFill>
                  <a:schemeClr val="bg1"/>
                </a:solidFill>
                <a:hlinkClick r:id="rId4"/>
              </a:rPr>
              <a:t>https://www.volunteeringact.org.au/#/</a:t>
            </a:r>
            <a:r>
              <a:rPr lang="en-AU" dirty="0">
                <a:solidFill>
                  <a:schemeClr val="bg1"/>
                </a:solidFill>
              </a:rPr>
              <a:t>  </a:t>
            </a:r>
          </a:p>
          <a:p>
            <a:pPr marL="457200" lvl="1" indent="0">
              <a:buNone/>
            </a:pPr>
            <a:endParaRPr lang="en-AU" dirty="0"/>
          </a:p>
        </p:txBody>
      </p:sp>
    </p:spTree>
    <p:extLst>
      <p:ext uri="{BB962C8B-B14F-4D97-AF65-F5344CB8AC3E}">
        <p14:creationId xmlns:p14="http://schemas.microsoft.com/office/powerpoint/2010/main" val="1849474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7666" y="1094386"/>
            <a:ext cx="8596668" cy="868517"/>
          </a:xfrm>
        </p:spPr>
        <p:txBody>
          <a:bodyPr>
            <a:normAutofit/>
          </a:bodyPr>
          <a:lstStyle/>
          <a:p>
            <a:pPr algn="ctr"/>
            <a:r>
              <a:rPr lang="en-AU" b="1" dirty="0">
                <a:solidFill>
                  <a:schemeClr val="bg1"/>
                </a:solidFill>
                <a:latin typeface="+mn-lt"/>
                <a:cs typeface="Calibri" panose="020F0502020204030204" pitchFamily="34" charset="0"/>
              </a:rPr>
              <a:t>Safety</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8" name="Content Placeholder 2"/>
          <p:cNvSpPr>
            <a:spLocks noGrp="1"/>
          </p:cNvSpPr>
          <p:nvPr>
            <p:ph idx="1"/>
          </p:nvPr>
        </p:nvSpPr>
        <p:spPr/>
        <p:txBody>
          <a:bodyPr/>
          <a:lstStyle/>
          <a:p>
            <a:r>
              <a:rPr lang="en-AU" b="1" dirty="0">
                <a:solidFill>
                  <a:schemeClr val="bg1"/>
                </a:solidFill>
              </a:rPr>
              <a:t>ANU security</a:t>
            </a:r>
          </a:p>
          <a:p>
            <a:pPr lvl="1"/>
            <a:r>
              <a:rPr lang="en-AU" dirty="0">
                <a:solidFill>
                  <a:schemeClr val="bg1"/>
                </a:solidFill>
              </a:rPr>
              <a:t>Call them on 6125 2249</a:t>
            </a:r>
          </a:p>
          <a:p>
            <a:r>
              <a:rPr lang="en-AU" b="1" dirty="0">
                <a:solidFill>
                  <a:schemeClr val="bg1"/>
                </a:solidFill>
              </a:rPr>
              <a:t>ANU OK (app)</a:t>
            </a:r>
          </a:p>
          <a:p>
            <a:pPr lvl="1"/>
            <a:r>
              <a:rPr lang="en-AU" dirty="0">
                <a:solidFill>
                  <a:schemeClr val="bg1"/>
                </a:solidFill>
              </a:rPr>
              <a:t>Search “ANU OK” on your app store</a:t>
            </a:r>
          </a:p>
          <a:p>
            <a:pPr lvl="1"/>
            <a:r>
              <a:rPr lang="en-AU" dirty="0">
                <a:solidFill>
                  <a:schemeClr val="bg1"/>
                </a:solidFill>
              </a:rPr>
              <a:t>Virtual walk home</a:t>
            </a:r>
          </a:p>
          <a:p>
            <a:pPr lvl="1"/>
            <a:r>
              <a:rPr lang="en-AU" dirty="0">
                <a:solidFill>
                  <a:schemeClr val="bg1"/>
                </a:solidFill>
              </a:rPr>
              <a:t>Short cuts to ANU Security and Emergency Services</a:t>
            </a:r>
          </a:p>
          <a:p>
            <a:r>
              <a:rPr lang="en-AU" b="1" dirty="0">
                <a:solidFill>
                  <a:schemeClr val="bg1"/>
                </a:solidFill>
              </a:rPr>
              <a:t>Emergency services</a:t>
            </a:r>
          </a:p>
          <a:p>
            <a:pPr lvl="1"/>
            <a:r>
              <a:rPr lang="en-AU" dirty="0">
                <a:solidFill>
                  <a:schemeClr val="bg1"/>
                </a:solidFill>
              </a:rPr>
              <a:t>If there is an emergency call “000”</a:t>
            </a:r>
          </a:p>
          <a:p>
            <a:pPr lvl="1"/>
            <a:r>
              <a:rPr lang="en-AU" dirty="0">
                <a:solidFill>
                  <a:schemeClr val="bg1"/>
                </a:solidFill>
              </a:rPr>
              <a:t>CRCC (Canberra Rape Crisis Centre): 6247 2525</a:t>
            </a:r>
          </a:p>
          <a:p>
            <a:pPr lvl="1"/>
            <a:r>
              <a:rPr lang="en-AU" dirty="0">
                <a:solidFill>
                  <a:schemeClr val="bg1"/>
                </a:solidFill>
              </a:rPr>
              <a:t>Lifeline: 131 114</a:t>
            </a:r>
            <a:endParaRPr lang="en-AU" dirty="0"/>
          </a:p>
        </p:txBody>
      </p:sp>
    </p:spTree>
    <p:extLst>
      <p:ext uri="{BB962C8B-B14F-4D97-AF65-F5344CB8AC3E}">
        <p14:creationId xmlns:p14="http://schemas.microsoft.com/office/powerpoint/2010/main" val="2741168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7666" y="1303046"/>
            <a:ext cx="8596668" cy="868517"/>
          </a:xfrm>
        </p:spPr>
        <p:txBody>
          <a:bodyPr>
            <a:normAutofit fontScale="90000"/>
          </a:bodyPr>
          <a:lstStyle/>
          <a:p>
            <a:pPr algn="ctr"/>
            <a:r>
              <a:rPr lang="en-AU" b="1" dirty="0">
                <a:solidFill>
                  <a:schemeClr val="bg1"/>
                </a:solidFill>
                <a:latin typeface="+mn-lt"/>
                <a:cs typeface="Calibri" panose="020F0502020204030204" pitchFamily="34" charset="0"/>
              </a:rPr>
              <a:t>Sexual Assault and Sexual Harassment</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7" name="Content Placeholder 2"/>
          <p:cNvSpPr>
            <a:spLocks noGrp="1"/>
          </p:cNvSpPr>
          <p:nvPr>
            <p:ph idx="1"/>
          </p:nvPr>
        </p:nvSpPr>
        <p:spPr>
          <a:xfrm>
            <a:off x="838200" y="2242945"/>
            <a:ext cx="10515600" cy="4351338"/>
          </a:xfrm>
        </p:spPr>
        <p:txBody>
          <a:bodyPr>
            <a:normAutofit fontScale="92500" lnSpcReduction="10000"/>
          </a:bodyPr>
          <a:lstStyle/>
          <a:p>
            <a:pPr marL="0" indent="0">
              <a:buNone/>
            </a:pPr>
            <a:r>
              <a:rPr lang="en-AU" dirty="0">
                <a:solidFill>
                  <a:schemeClr val="bg1"/>
                </a:solidFill>
                <a:effectLst>
                  <a:outerShdw blurRad="50800" dist="38100" dir="2700000" algn="tl" rotWithShape="0">
                    <a:prstClr val="black">
                      <a:alpha val="40000"/>
                    </a:prstClr>
                  </a:outerShdw>
                </a:effectLst>
              </a:rPr>
              <a:t>			We believe you, it was not your fault.</a:t>
            </a:r>
          </a:p>
          <a:p>
            <a:pPr marL="0" indent="0">
              <a:buNone/>
            </a:pPr>
            <a:endParaRPr lang="en-AU" dirty="0">
              <a:solidFill>
                <a:schemeClr val="bg1"/>
              </a:solidFill>
              <a:effectLst>
                <a:outerShdw blurRad="50800" dist="38100" dir="2700000" algn="tl" rotWithShape="0">
                  <a:prstClr val="black">
                    <a:alpha val="40000"/>
                  </a:prstClr>
                </a:outerShdw>
              </a:effectLst>
            </a:endParaRPr>
          </a:p>
          <a:p>
            <a:r>
              <a:rPr lang="en-AU" dirty="0">
                <a:solidFill>
                  <a:schemeClr val="bg1"/>
                </a:solidFill>
                <a:effectLst>
                  <a:outerShdw blurRad="50800" dist="38100" dir="2700000" algn="tl" rotWithShape="0">
                    <a:prstClr val="black">
                      <a:alpha val="40000"/>
                    </a:prstClr>
                  </a:outerShdw>
                </a:effectLst>
              </a:rPr>
              <a:t>ANUSA Student Assistance Team are trained to respond to sexual violence disclosures and can assist students who have experienced such. We can help you establish immediate security, provide options of support and assist in accessing restorative justice through internal ANU procedures or external.</a:t>
            </a:r>
          </a:p>
          <a:p>
            <a:r>
              <a:rPr lang="en-AU" dirty="0">
                <a:solidFill>
                  <a:schemeClr val="bg1"/>
                </a:solidFill>
                <a:effectLst>
                  <a:outerShdw blurRad="50800" dist="38100" dir="2700000" algn="tl" rotWithShape="0">
                    <a:prstClr val="black">
                      <a:alpha val="40000"/>
                    </a:prstClr>
                  </a:outerShdw>
                </a:effectLst>
              </a:rPr>
              <a:t>If you are assisting a person who has experienced sexual violence, you can also come in to discuss with us. We can assist you with a debrief, reassure if you are taking the right steps and can provide access to additional resources.</a:t>
            </a:r>
          </a:p>
          <a:p>
            <a:pPr marL="457200" lvl="1" indent="0">
              <a:buNone/>
            </a:pPr>
            <a:endParaRPr lang="en-AU" dirty="0"/>
          </a:p>
        </p:txBody>
      </p:sp>
    </p:spTree>
    <p:extLst>
      <p:ext uri="{BB962C8B-B14F-4D97-AF65-F5344CB8AC3E}">
        <p14:creationId xmlns:p14="http://schemas.microsoft.com/office/powerpoint/2010/main" val="1709566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7666" y="1303046"/>
            <a:ext cx="8596668" cy="868517"/>
          </a:xfrm>
        </p:spPr>
        <p:txBody>
          <a:bodyPr>
            <a:normAutofit/>
          </a:bodyPr>
          <a:lstStyle/>
          <a:p>
            <a:pPr algn="ctr"/>
            <a:r>
              <a:rPr lang="en-AU" b="1" dirty="0">
                <a:solidFill>
                  <a:schemeClr val="bg1"/>
                </a:solidFill>
              </a:rPr>
              <a:t>Contact ANUSA</a:t>
            </a:r>
            <a:endParaRPr lang="en-AU" b="1" dirty="0">
              <a:solidFill>
                <a:schemeClr val="bg1"/>
              </a:solidFill>
              <a:latin typeface="+mn-lt"/>
              <a:cs typeface="Calibri" panose="020F0502020204030204" pitchFamily="34" charset="0"/>
            </a:endParaRP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pic>
        <p:nvPicPr>
          <p:cNvPr id="3" name="Content Placeholder 2"/>
          <p:cNvPicPr>
            <a:picLocks noGrp="1" noChangeAspect="1"/>
          </p:cNvPicPr>
          <p:nvPr>
            <p:ph idx="1"/>
          </p:nvPr>
        </p:nvPicPr>
        <p:blipFill>
          <a:blip r:embed="rId4"/>
          <a:stretch>
            <a:fillRect/>
          </a:stretch>
        </p:blipFill>
        <p:spPr>
          <a:xfrm>
            <a:off x="1971615" y="2602129"/>
            <a:ext cx="7953375" cy="2552700"/>
          </a:xfrm>
          <a:prstGeom prst="rect">
            <a:avLst/>
          </a:prstGeom>
        </p:spPr>
      </p:pic>
    </p:spTree>
    <p:extLst>
      <p:ext uri="{BB962C8B-B14F-4D97-AF65-F5344CB8AC3E}">
        <p14:creationId xmlns:p14="http://schemas.microsoft.com/office/powerpoint/2010/main" val="3823177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895847" y="1591267"/>
            <a:ext cx="8596668" cy="868517"/>
          </a:xfrm>
        </p:spPr>
        <p:txBody>
          <a:bodyPr>
            <a:normAutofit/>
          </a:bodyPr>
          <a:lstStyle/>
          <a:p>
            <a:pPr algn="ctr"/>
            <a:r>
              <a:rPr lang="en-AU" b="1" dirty="0">
                <a:solidFill>
                  <a:schemeClr val="bg1"/>
                </a:solidFill>
                <a:latin typeface="+mn-lt"/>
                <a:cs typeface="Calibri" panose="020F0502020204030204" pitchFamily="34" charset="0"/>
              </a:rPr>
              <a:t>Questions?</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Tree>
    <p:extLst>
      <p:ext uri="{BB962C8B-B14F-4D97-AF65-F5344CB8AC3E}">
        <p14:creationId xmlns:p14="http://schemas.microsoft.com/office/powerpoint/2010/main" val="1432488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5A555B9-56FE-7748-958F-ED54712AF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0342" y="1965482"/>
            <a:ext cx="8596668" cy="1320800"/>
          </a:xfrm>
        </p:spPr>
        <p:txBody>
          <a:bodyPr/>
          <a:lstStyle/>
          <a:p>
            <a:pPr algn="ctr"/>
            <a:r>
              <a:rPr lang="en-AU" b="1" dirty="0">
                <a:solidFill>
                  <a:schemeClr val="bg1"/>
                </a:solidFill>
                <a:latin typeface="Calibri" panose="020F0502020204030204" pitchFamily="34" charset="0"/>
                <a:cs typeface="Calibri" panose="020F0502020204030204" pitchFamily="34" charset="0"/>
              </a:rPr>
              <a:t>ANU Students’ Association (ANUSA)</a:t>
            </a:r>
          </a:p>
        </p:txBody>
      </p:sp>
      <p:sp>
        <p:nvSpPr>
          <p:cNvPr id="3" name="Content Placeholder 2"/>
          <p:cNvSpPr>
            <a:spLocks noGrp="1"/>
          </p:cNvSpPr>
          <p:nvPr>
            <p:ph idx="1"/>
          </p:nvPr>
        </p:nvSpPr>
        <p:spPr>
          <a:xfrm>
            <a:off x="1572180" y="3135522"/>
            <a:ext cx="9032989" cy="3880773"/>
          </a:xfrm>
        </p:spPr>
        <p:txBody>
          <a:bodyPr>
            <a:normAutofit/>
          </a:bodyPr>
          <a:lstStyle/>
          <a:p>
            <a:pPr marL="0" indent="0" algn="ctr" fontAlgn="base">
              <a:lnSpc>
                <a:spcPct val="100000"/>
              </a:lnSpc>
              <a:buNone/>
            </a:pPr>
            <a:r>
              <a:rPr lang="en-AU" sz="2400" dirty="0">
                <a:solidFill>
                  <a:schemeClr val="bg1"/>
                </a:solidFill>
                <a:latin typeface="Calibri" panose="020F0502020204030204" pitchFamily="34" charset="0"/>
                <a:cs typeface="Calibri" panose="020F0502020204030204" pitchFamily="34" charset="0"/>
              </a:rPr>
              <a:t>The ANU Students’ Association is the peak representative body for all ANU undergraduate students. If students are undertaking an  undergraduate degree at the ANU they are automatically a member of ANUSA.</a:t>
            </a:r>
          </a:p>
        </p:txBody>
      </p:sp>
    </p:spTree>
    <p:extLst>
      <p:ext uri="{BB962C8B-B14F-4D97-AF65-F5344CB8AC3E}">
        <p14:creationId xmlns:p14="http://schemas.microsoft.com/office/powerpoint/2010/main" val="4059337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326"/>
            <a:ext cx="12388362" cy="6874326"/>
          </a:xfrm>
          <a:prstGeom prst="rect">
            <a:avLst/>
          </a:prstGeom>
        </p:spPr>
      </p:pic>
      <p:sp>
        <p:nvSpPr>
          <p:cNvPr id="2" name="Title 1"/>
          <p:cNvSpPr>
            <a:spLocks noGrp="1"/>
          </p:cNvSpPr>
          <p:nvPr>
            <p:ph type="title"/>
          </p:nvPr>
        </p:nvSpPr>
        <p:spPr>
          <a:xfrm>
            <a:off x="1895847" y="1355597"/>
            <a:ext cx="8596668" cy="868517"/>
          </a:xfrm>
        </p:spPr>
        <p:txBody>
          <a:bodyPr/>
          <a:lstStyle/>
          <a:p>
            <a:pPr algn="ctr"/>
            <a:r>
              <a:rPr lang="en-AU" b="1" dirty="0">
                <a:solidFill>
                  <a:schemeClr val="bg1"/>
                </a:solidFill>
                <a:latin typeface="Calibri" panose="020F0502020204030204" pitchFamily="34" charset="0"/>
                <a:cs typeface="Calibri" panose="020F0502020204030204" pitchFamily="34" charset="0"/>
              </a:rPr>
              <a:t>Three Pillars of ANUSA</a:t>
            </a:r>
          </a:p>
        </p:txBody>
      </p:sp>
      <p:sp>
        <p:nvSpPr>
          <p:cNvPr id="7" name="TextBox 6">
            <a:extLst>
              <a:ext uri="{FF2B5EF4-FFF2-40B4-BE49-F238E27FC236}">
                <a16:creationId xmlns:a16="http://schemas.microsoft.com/office/drawing/2014/main" id="{95A8354F-ABC1-4E4B-8C8B-7BE6DBAC91F0}"/>
              </a:ext>
            </a:extLst>
          </p:cNvPr>
          <p:cNvSpPr txBox="1"/>
          <p:nvPr/>
        </p:nvSpPr>
        <p:spPr>
          <a:xfrm>
            <a:off x="1714751" y="2368052"/>
            <a:ext cx="2839915" cy="3754874"/>
          </a:xfrm>
          <a:prstGeom prst="rect">
            <a:avLst/>
          </a:prstGeom>
          <a:noFill/>
        </p:spPr>
        <p:txBody>
          <a:bodyPr wrap="square" rtlCol="0">
            <a:spAutoFit/>
          </a:bodyPr>
          <a:lstStyle/>
          <a:p>
            <a:pPr algn="ctr"/>
            <a:r>
              <a:rPr lang="en-US" sz="1600" b="1" dirty="0">
                <a:solidFill>
                  <a:schemeClr val="bg1"/>
                </a:solidFill>
                <a:latin typeface="Calibri" panose="020F0502020204030204" pitchFamily="34" charset="0"/>
                <a:cs typeface="Calibri" panose="020F0502020204030204" pitchFamily="34" charset="0"/>
              </a:rPr>
              <a:t>Advocacy</a:t>
            </a:r>
            <a:endParaRPr lang="en-US" sz="1400" b="1" dirty="0">
              <a:solidFill>
                <a:schemeClr val="bg1"/>
              </a:solidFill>
              <a:latin typeface="Calibri" panose="020F0502020204030204" pitchFamily="34" charset="0"/>
              <a:cs typeface="Calibri" panose="020F0502020204030204" pitchFamily="34" charset="0"/>
            </a:endParaRPr>
          </a:p>
          <a:p>
            <a:pPr algn="ctr"/>
            <a:endParaRPr lang="en-US" sz="1400" dirty="0">
              <a:solidFill>
                <a:schemeClr val="bg1"/>
              </a:solidFill>
              <a:latin typeface="Calibri" panose="020F0502020204030204" pitchFamily="34" charset="0"/>
              <a:cs typeface="Calibri" panose="020F0502020204030204" pitchFamily="34" charset="0"/>
            </a:endParaRPr>
          </a:p>
          <a:p>
            <a:pPr algn="ctr"/>
            <a:r>
              <a:rPr lang="en-US" sz="1400" dirty="0">
                <a:solidFill>
                  <a:schemeClr val="bg1"/>
                </a:solidFill>
                <a:latin typeface="Calibri" panose="020F0502020204030204" pitchFamily="34" charset="0"/>
                <a:cs typeface="Calibri" panose="020F0502020204030204" pitchFamily="34" charset="0"/>
              </a:rPr>
              <a:t>ANUSA represents undergraduate students in all levels of university life. We have representation on a diverse range of university committees.</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We also have 7 autonomous departments representing </a:t>
            </a:r>
            <a:r>
              <a:rPr lang="en-US" sz="1400" dirty="0" err="1">
                <a:solidFill>
                  <a:schemeClr val="bg1"/>
                </a:solidFill>
                <a:latin typeface="Calibri" panose="020F0502020204030204" pitchFamily="34" charset="0"/>
                <a:cs typeface="Calibri" panose="020F0502020204030204" pitchFamily="34" charset="0"/>
              </a:rPr>
              <a:t>marginalised</a:t>
            </a:r>
            <a:r>
              <a:rPr lang="en-US" sz="1400" dirty="0">
                <a:solidFill>
                  <a:schemeClr val="bg1"/>
                </a:solidFill>
                <a:latin typeface="Calibri" panose="020F0502020204030204" pitchFamily="34" charset="0"/>
                <a:cs typeface="Calibri" panose="020F0502020204030204" pitchFamily="34" charset="0"/>
              </a:rPr>
              <a:t> groups in our society: Indigenous, Women’s, Queer*, Ethnocultural, International Students, Environmental, Disabilities</a:t>
            </a:r>
          </a:p>
          <a:p>
            <a:pPr algn="ctr"/>
            <a:endParaRPr lang="en-US" sz="1400" dirty="0">
              <a:solidFill>
                <a:schemeClr val="bg1"/>
              </a:solidFill>
              <a:latin typeface="Calibri" panose="020F0502020204030204" pitchFamily="34" charset="0"/>
              <a:cs typeface="Calibri" panose="020F0502020204030204" pitchFamily="34" charset="0"/>
            </a:endParaRPr>
          </a:p>
          <a:p>
            <a:pPr algn="ctr"/>
            <a:endParaRPr lang="en-US" sz="1400" dirty="0">
              <a:solidFill>
                <a:schemeClr val="bg1"/>
              </a:solidFill>
              <a:latin typeface="Calibri" panose="020F0502020204030204" pitchFamily="34" charset="0"/>
              <a:cs typeface="Calibri" panose="020F0502020204030204" pitchFamily="34" charset="0"/>
            </a:endParaRPr>
          </a:p>
          <a:p>
            <a:pPr algn="ctr"/>
            <a:endParaRPr lang="en-US" sz="1400" dirty="0">
              <a:solidFill>
                <a:schemeClr val="bg1"/>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3A835388-BC1C-9E4B-8314-60185A883199}"/>
              </a:ext>
            </a:extLst>
          </p:cNvPr>
          <p:cNvSpPr txBox="1"/>
          <p:nvPr/>
        </p:nvSpPr>
        <p:spPr>
          <a:xfrm>
            <a:off x="4780516" y="2368052"/>
            <a:ext cx="2839915" cy="4431983"/>
          </a:xfrm>
          <a:prstGeom prst="rect">
            <a:avLst/>
          </a:prstGeom>
          <a:noFill/>
        </p:spPr>
        <p:txBody>
          <a:bodyPr wrap="square" rtlCol="0">
            <a:spAutoFit/>
          </a:bodyPr>
          <a:lstStyle/>
          <a:p>
            <a:pPr algn="ctr"/>
            <a:r>
              <a:rPr lang="en-US" sz="1600" b="1" dirty="0">
                <a:solidFill>
                  <a:schemeClr val="bg1"/>
                </a:solidFill>
                <a:latin typeface="Calibri" panose="020F0502020204030204" pitchFamily="34" charset="0"/>
                <a:cs typeface="Calibri" panose="020F0502020204030204" pitchFamily="34" charset="0"/>
              </a:rPr>
              <a:t>Welfare</a:t>
            </a:r>
            <a:endParaRPr lang="en-US" sz="1400" b="1" dirty="0">
              <a:solidFill>
                <a:schemeClr val="bg1"/>
              </a:solidFill>
              <a:latin typeface="Calibri" panose="020F0502020204030204" pitchFamily="34" charset="0"/>
              <a:cs typeface="Calibri" panose="020F0502020204030204" pitchFamily="34" charset="0"/>
            </a:endParaRPr>
          </a:p>
          <a:p>
            <a:pPr algn="ctr"/>
            <a:endParaRPr lang="en-US" sz="1400" dirty="0">
              <a:solidFill>
                <a:schemeClr val="bg1"/>
              </a:solidFill>
              <a:latin typeface="Calibri" panose="020F0502020204030204" pitchFamily="34" charset="0"/>
              <a:cs typeface="Calibri" panose="020F0502020204030204" pitchFamily="34" charset="0"/>
            </a:endParaRPr>
          </a:p>
          <a:p>
            <a:pPr algn="ctr"/>
            <a:r>
              <a:rPr lang="en-US" sz="1400" dirty="0">
                <a:solidFill>
                  <a:schemeClr val="bg1"/>
                </a:solidFill>
                <a:latin typeface="Calibri" panose="020F0502020204030204" pitchFamily="34" charset="0"/>
                <a:cs typeface="Calibri" panose="020F0502020204030204" pitchFamily="34" charset="0"/>
              </a:rPr>
              <a:t>If students need any help at all, ANUSA should be the first port of call.</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Our Student Assistance Team is here to help with any hurdles that students may come across at uni.</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
            </a:r>
            <a:br>
              <a:rPr lang="en-US" sz="1400" dirty="0">
                <a:solidFill>
                  <a:schemeClr val="bg1"/>
                </a:solidFill>
                <a:latin typeface="Calibri" panose="020F0502020204030204" pitchFamily="34" charset="0"/>
                <a:cs typeface="Calibri" panose="020F0502020204030204" pitchFamily="34" charset="0"/>
              </a:rPr>
            </a:br>
            <a:r>
              <a:rPr lang="en-US" sz="1400" dirty="0">
                <a:solidFill>
                  <a:schemeClr val="bg1"/>
                </a:solidFill>
                <a:latin typeface="Calibri" panose="020F0502020204030204" pitchFamily="34" charset="0"/>
                <a:cs typeface="Calibri" panose="020F0502020204030204" pitchFamily="34" charset="0"/>
              </a:rPr>
              <a:t>If we can’t help then chances are we can put students  in touch with someone who can. We also have fully qualified lawyers who are here to give free and confidential legal advice.</a:t>
            </a:r>
          </a:p>
          <a:p>
            <a:pPr algn="ctr"/>
            <a:endParaRPr lang="en-US" sz="1400" dirty="0">
              <a:solidFill>
                <a:schemeClr val="bg1"/>
              </a:solidFill>
              <a:latin typeface="Calibri" panose="020F0502020204030204" pitchFamily="34" charset="0"/>
              <a:cs typeface="Calibri" panose="020F0502020204030204" pitchFamily="34" charset="0"/>
            </a:endParaRPr>
          </a:p>
          <a:p>
            <a:pPr algn="ctr"/>
            <a:endParaRPr lang="en-US" sz="1400" dirty="0">
              <a:solidFill>
                <a:schemeClr val="bg1"/>
              </a:solidFill>
              <a:latin typeface="Calibri" panose="020F0502020204030204" pitchFamily="34" charset="0"/>
              <a:cs typeface="Calibri" panose="020F0502020204030204" pitchFamily="34" charset="0"/>
            </a:endParaRPr>
          </a:p>
          <a:p>
            <a:pPr algn="ctr"/>
            <a:endParaRPr lang="en-US" sz="1400" dirty="0">
              <a:solidFill>
                <a:schemeClr val="bg1"/>
              </a:solidFill>
              <a:latin typeface="Calibri" panose="020F0502020204030204" pitchFamily="34" charset="0"/>
              <a:cs typeface="Calibri" panose="020F0502020204030204" pitchFamily="34" charset="0"/>
            </a:endParaRPr>
          </a:p>
          <a:p>
            <a:pPr algn="ctr"/>
            <a:endParaRPr lang="en-US" sz="1400" dirty="0">
              <a:solidFill>
                <a:schemeClr val="bg1"/>
              </a:solidFill>
              <a:latin typeface="Calibri" panose="020F0502020204030204" pitchFamily="34" charset="0"/>
              <a:cs typeface="Calibri" panose="020F0502020204030204" pitchFamily="34" charset="0"/>
            </a:endParaRPr>
          </a:p>
          <a:p>
            <a:pPr algn="ctr"/>
            <a:endParaRPr lang="en-US" sz="1400" dirty="0">
              <a:solidFill>
                <a:schemeClr val="bg1"/>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8CCB9061-F7FF-1941-AD50-E360B07E4B62}"/>
              </a:ext>
            </a:extLst>
          </p:cNvPr>
          <p:cNvSpPr txBox="1"/>
          <p:nvPr/>
        </p:nvSpPr>
        <p:spPr>
          <a:xfrm>
            <a:off x="7846281" y="2376504"/>
            <a:ext cx="2839915" cy="3139321"/>
          </a:xfrm>
          <a:prstGeom prst="rect">
            <a:avLst/>
          </a:prstGeom>
          <a:noFill/>
        </p:spPr>
        <p:txBody>
          <a:bodyPr wrap="square" rtlCol="0">
            <a:spAutoFit/>
          </a:bodyPr>
          <a:lstStyle/>
          <a:p>
            <a:pPr algn="ctr"/>
            <a:r>
              <a:rPr lang="en-AU" sz="1600" b="1" dirty="0">
                <a:solidFill>
                  <a:schemeClr val="bg1"/>
                </a:solidFill>
                <a:latin typeface="Calibri" panose="020F0502020204030204" pitchFamily="34" charset="0"/>
                <a:cs typeface="Calibri" panose="020F0502020204030204" pitchFamily="34" charset="0"/>
              </a:rPr>
              <a:t>Social</a:t>
            </a:r>
            <a:r>
              <a:rPr lang="en-AU" sz="1400" dirty="0">
                <a:solidFill>
                  <a:schemeClr val="bg1"/>
                </a:solidFill>
                <a:latin typeface="Calibri" panose="020F0502020204030204" pitchFamily="34" charset="0"/>
                <a:cs typeface="Calibri" panose="020F0502020204030204" pitchFamily="34" charset="0"/>
              </a:rPr>
              <a:t> </a:t>
            </a:r>
            <a:br>
              <a:rPr lang="en-AU" sz="1400" dirty="0">
                <a:solidFill>
                  <a:schemeClr val="bg1"/>
                </a:solidFill>
                <a:latin typeface="Calibri" panose="020F0502020204030204" pitchFamily="34" charset="0"/>
                <a:cs typeface="Calibri" panose="020F0502020204030204" pitchFamily="34" charset="0"/>
              </a:rPr>
            </a:br>
            <a:endParaRPr lang="en-AU" sz="1400" dirty="0">
              <a:solidFill>
                <a:schemeClr val="bg1"/>
              </a:solidFill>
              <a:latin typeface="Calibri" panose="020F0502020204030204" pitchFamily="34" charset="0"/>
              <a:cs typeface="Calibri" panose="020F0502020204030204" pitchFamily="34" charset="0"/>
            </a:endParaRPr>
          </a:p>
          <a:p>
            <a:pPr algn="ctr"/>
            <a:r>
              <a:rPr lang="en-AU" sz="1400" dirty="0">
                <a:solidFill>
                  <a:schemeClr val="bg1"/>
                </a:solidFill>
                <a:latin typeface="Calibri" panose="020F0502020204030204" pitchFamily="34" charset="0"/>
                <a:cs typeface="Calibri" panose="020F0502020204030204" pitchFamily="34" charset="0"/>
              </a:rPr>
              <a:t>Our social events range from large-scale events like our famous Friday Night Party to regular free BBQs to small-scale evening events.</a:t>
            </a:r>
          </a:p>
          <a:p>
            <a:pPr algn="ctr"/>
            <a:r>
              <a:rPr lang="en-AU" sz="1400" dirty="0">
                <a:solidFill>
                  <a:schemeClr val="bg1"/>
                </a:solidFill>
                <a:latin typeface="Calibri" panose="020F0502020204030204" pitchFamily="34" charset="0"/>
                <a:cs typeface="Calibri" panose="020F0502020204030204" pitchFamily="34" charset="0"/>
              </a:rPr>
              <a:t>We run O-Week in semester one and Bush Week in semester two, the two biggest social events on the ANU Calendar.</a:t>
            </a:r>
            <a:br>
              <a:rPr lang="en-AU" sz="1400" dirty="0">
                <a:solidFill>
                  <a:schemeClr val="bg1"/>
                </a:solidFill>
                <a:latin typeface="Calibri" panose="020F0502020204030204" pitchFamily="34" charset="0"/>
                <a:cs typeface="Calibri" panose="020F0502020204030204" pitchFamily="34" charset="0"/>
              </a:rPr>
            </a:br>
            <a:r>
              <a:rPr lang="en-AU" sz="1400" dirty="0">
                <a:solidFill>
                  <a:schemeClr val="bg1"/>
                </a:solidFill>
                <a:latin typeface="Calibri" panose="020F0502020204030204" pitchFamily="34" charset="0"/>
                <a:cs typeface="Calibri" panose="020F0502020204030204" pitchFamily="34" charset="0"/>
              </a:rPr>
              <a:t/>
            </a:r>
            <a:br>
              <a:rPr lang="en-AU" sz="1400" dirty="0">
                <a:solidFill>
                  <a:schemeClr val="bg1"/>
                </a:solidFill>
                <a:latin typeface="Calibri" panose="020F0502020204030204" pitchFamily="34" charset="0"/>
                <a:cs typeface="Calibri" panose="020F0502020204030204" pitchFamily="34" charset="0"/>
              </a:rPr>
            </a:br>
            <a:r>
              <a:rPr lang="en-AU" sz="1400" dirty="0">
                <a:solidFill>
                  <a:schemeClr val="bg1"/>
                </a:solidFill>
                <a:latin typeface="Calibri" panose="020F0502020204030204" pitchFamily="34" charset="0"/>
                <a:cs typeface="Calibri" panose="020F0502020204030204" pitchFamily="34" charset="0"/>
              </a:rPr>
              <a:t>We also facilitate the Clubs Council, which has over 120 Affiliated Clubs &amp; Societies.</a:t>
            </a:r>
          </a:p>
        </p:txBody>
      </p:sp>
    </p:spTree>
    <p:extLst>
      <p:ext uri="{BB962C8B-B14F-4D97-AF65-F5344CB8AC3E}">
        <p14:creationId xmlns:p14="http://schemas.microsoft.com/office/powerpoint/2010/main" val="2090069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36" name="Rectangle 35">
            <a:extLst>
              <a:ext uri="{FF2B5EF4-FFF2-40B4-BE49-F238E27FC236}">
                <a16:creationId xmlns:a16="http://schemas.microsoft.com/office/drawing/2014/main" id="{AFC90481-7FB9-5E4E-838E-EE0F7634684A}"/>
              </a:ext>
            </a:extLst>
          </p:cNvPr>
          <p:cNvSpPr/>
          <p:nvPr/>
        </p:nvSpPr>
        <p:spPr>
          <a:xfrm>
            <a:off x="1426415" y="3238689"/>
            <a:ext cx="9361299" cy="195134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895847" y="1355597"/>
            <a:ext cx="8596668" cy="868517"/>
          </a:xfrm>
        </p:spPr>
        <p:txBody>
          <a:bodyPr/>
          <a:lstStyle/>
          <a:p>
            <a:pPr algn="ctr"/>
            <a:r>
              <a:rPr lang="en-AU" b="1" dirty="0">
                <a:solidFill>
                  <a:schemeClr val="bg1"/>
                </a:solidFill>
                <a:latin typeface="Calibri" panose="020F0502020204030204" pitchFamily="34" charset="0"/>
                <a:cs typeface="Calibri" panose="020F0502020204030204" pitchFamily="34" charset="0"/>
              </a:rPr>
              <a:t>Free Legal Advice</a:t>
            </a:r>
          </a:p>
        </p:txBody>
      </p:sp>
      <p:sp>
        <p:nvSpPr>
          <p:cNvPr id="7" name="TextBox 6">
            <a:extLst>
              <a:ext uri="{FF2B5EF4-FFF2-40B4-BE49-F238E27FC236}">
                <a16:creationId xmlns:a16="http://schemas.microsoft.com/office/drawing/2014/main" id="{95A8354F-ABC1-4E4B-8C8B-7BE6DBAC91F0}"/>
              </a:ext>
            </a:extLst>
          </p:cNvPr>
          <p:cNvSpPr txBox="1"/>
          <p:nvPr/>
        </p:nvSpPr>
        <p:spPr>
          <a:xfrm>
            <a:off x="2279886" y="2292967"/>
            <a:ext cx="7654355" cy="707886"/>
          </a:xfrm>
          <a:prstGeom prst="rect">
            <a:avLst/>
          </a:prstGeom>
          <a:noFill/>
        </p:spPr>
        <p:txBody>
          <a:bodyPr wrap="square" rtlCol="0">
            <a:spAutoFit/>
          </a:bodyPr>
          <a:lstStyle/>
          <a:p>
            <a:pPr algn="ctr"/>
            <a:r>
              <a:rPr lang="en-AU" sz="2000" dirty="0">
                <a:solidFill>
                  <a:schemeClr val="bg1"/>
                </a:solidFill>
              </a:rPr>
              <a:t>ANUSA offers free and confidential legal advice to ANU students.</a:t>
            </a:r>
            <a:br>
              <a:rPr lang="en-AU" sz="2000" dirty="0">
                <a:solidFill>
                  <a:schemeClr val="bg1"/>
                </a:solidFill>
              </a:rPr>
            </a:br>
            <a:r>
              <a:rPr lang="en-AU" sz="2000" dirty="0">
                <a:solidFill>
                  <a:schemeClr val="bg1"/>
                </a:solidFill>
              </a:rPr>
              <a:t>Some examples of areas they advise on:</a:t>
            </a:r>
            <a:endParaRPr lang="en-US" dirty="0">
              <a:solidFill>
                <a:schemeClr val="bg1"/>
              </a:solidFill>
              <a:latin typeface="Calibri" panose="020F0502020204030204" pitchFamily="34" charset="0"/>
              <a:cs typeface="Calibri" panose="020F0502020204030204" pitchFamily="34" charset="0"/>
            </a:endParaRPr>
          </a:p>
        </p:txBody>
      </p:sp>
      <p:sp>
        <p:nvSpPr>
          <p:cNvPr id="8" name="Text Placeholder 2">
            <a:extLst>
              <a:ext uri="{FF2B5EF4-FFF2-40B4-BE49-F238E27FC236}">
                <a16:creationId xmlns:a16="http://schemas.microsoft.com/office/drawing/2014/main" id="{7E205382-10FD-1445-AFF2-F70AFEB1C104}"/>
              </a:ext>
            </a:extLst>
          </p:cNvPr>
          <p:cNvSpPr txBox="1">
            <a:spLocks/>
          </p:cNvSpPr>
          <p:nvPr/>
        </p:nvSpPr>
        <p:spPr>
          <a:xfrm>
            <a:off x="5480309" y="4548154"/>
            <a:ext cx="1624086" cy="31245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AU" sz="1600" dirty="0">
                <a:solidFill>
                  <a:schemeClr val="bg1"/>
                </a:solidFill>
              </a:rPr>
              <a:t>Rights at Work</a:t>
            </a:r>
          </a:p>
        </p:txBody>
      </p:sp>
      <p:sp>
        <p:nvSpPr>
          <p:cNvPr id="9" name="Text Placeholder 2">
            <a:extLst>
              <a:ext uri="{FF2B5EF4-FFF2-40B4-BE49-F238E27FC236}">
                <a16:creationId xmlns:a16="http://schemas.microsoft.com/office/drawing/2014/main" id="{A1CE5F6D-CA51-064E-8F9F-3A885FE25981}"/>
              </a:ext>
            </a:extLst>
          </p:cNvPr>
          <p:cNvSpPr txBox="1">
            <a:spLocks/>
          </p:cNvSpPr>
          <p:nvPr/>
        </p:nvSpPr>
        <p:spPr>
          <a:xfrm>
            <a:off x="1651080" y="4548452"/>
            <a:ext cx="2058153" cy="31245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AU" dirty="0">
                <a:solidFill>
                  <a:schemeClr val="bg1"/>
                </a:solidFill>
              </a:rPr>
              <a:t>Rights when Renting</a:t>
            </a:r>
          </a:p>
        </p:txBody>
      </p:sp>
      <p:sp>
        <p:nvSpPr>
          <p:cNvPr id="10" name="Text Placeholder 2">
            <a:extLst>
              <a:ext uri="{FF2B5EF4-FFF2-40B4-BE49-F238E27FC236}">
                <a16:creationId xmlns:a16="http://schemas.microsoft.com/office/drawing/2014/main" id="{4AC9F4B3-520B-494F-ACD6-49EA33578927}"/>
              </a:ext>
            </a:extLst>
          </p:cNvPr>
          <p:cNvSpPr txBox="1">
            <a:spLocks/>
          </p:cNvSpPr>
          <p:nvPr/>
        </p:nvSpPr>
        <p:spPr>
          <a:xfrm>
            <a:off x="9225173" y="4563512"/>
            <a:ext cx="1219338" cy="31245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AU" dirty="0">
                <a:solidFill>
                  <a:schemeClr val="bg1"/>
                </a:solidFill>
              </a:rPr>
              <a:t>Visa Advice</a:t>
            </a:r>
          </a:p>
        </p:txBody>
      </p:sp>
      <p:sp>
        <p:nvSpPr>
          <p:cNvPr id="11" name="Text Placeholder 2">
            <a:extLst>
              <a:ext uri="{FF2B5EF4-FFF2-40B4-BE49-F238E27FC236}">
                <a16:creationId xmlns:a16="http://schemas.microsoft.com/office/drawing/2014/main" id="{D173FC44-D7C7-D740-8CC7-338C07AF8500}"/>
              </a:ext>
            </a:extLst>
          </p:cNvPr>
          <p:cNvSpPr txBox="1">
            <a:spLocks/>
          </p:cNvSpPr>
          <p:nvPr/>
        </p:nvSpPr>
        <p:spPr>
          <a:xfrm>
            <a:off x="7093849" y="4507000"/>
            <a:ext cx="1941069" cy="55573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AU" dirty="0">
                <a:solidFill>
                  <a:schemeClr val="bg1"/>
                </a:solidFill>
              </a:rPr>
              <a:t>Advice for student entrepreneurs</a:t>
            </a:r>
          </a:p>
        </p:txBody>
      </p:sp>
      <p:sp>
        <p:nvSpPr>
          <p:cNvPr id="12" name="Text Placeholder 2">
            <a:extLst>
              <a:ext uri="{FF2B5EF4-FFF2-40B4-BE49-F238E27FC236}">
                <a16:creationId xmlns:a16="http://schemas.microsoft.com/office/drawing/2014/main" id="{CE097642-F7A9-5E4F-B286-221BEF73BC81}"/>
              </a:ext>
            </a:extLst>
          </p:cNvPr>
          <p:cNvSpPr txBox="1">
            <a:spLocks/>
          </p:cNvSpPr>
          <p:nvPr/>
        </p:nvSpPr>
        <p:spPr>
          <a:xfrm>
            <a:off x="3898939" y="4536675"/>
            <a:ext cx="1378753" cy="31245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AU" dirty="0">
                <a:solidFill>
                  <a:schemeClr val="bg1"/>
                </a:solidFill>
              </a:rPr>
              <a:t>Legal disputes</a:t>
            </a:r>
          </a:p>
        </p:txBody>
      </p:sp>
      <p:pic>
        <p:nvPicPr>
          <p:cNvPr id="27" name="Picture 26">
            <a:extLst>
              <a:ext uri="{FF2B5EF4-FFF2-40B4-BE49-F238E27FC236}">
                <a16:creationId xmlns:a16="http://schemas.microsoft.com/office/drawing/2014/main" id="{9A8AE3D2-C21F-AE4F-B8B3-6F934A72528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32813" y="3428681"/>
            <a:ext cx="1008963" cy="1008963"/>
          </a:xfrm>
          <a:prstGeom prst="rect">
            <a:avLst/>
          </a:prstGeom>
        </p:spPr>
      </p:pic>
      <p:pic>
        <p:nvPicPr>
          <p:cNvPr id="29" name="Picture 28">
            <a:extLst>
              <a:ext uri="{FF2B5EF4-FFF2-40B4-BE49-F238E27FC236}">
                <a16:creationId xmlns:a16="http://schemas.microsoft.com/office/drawing/2014/main" id="{1D9330E0-D2DA-A44A-B5B5-67BB69CFFF8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58685" y="3324972"/>
            <a:ext cx="1218511" cy="1218511"/>
          </a:xfrm>
          <a:prstGeom prst="rect">
            <a:avLst/>
          </a:prstGeom>
        </p:spPr>
      </p:pic>
      <p:pic>
        <p:nvPicPr>
          <p:cNvPr id="31" name="Picture 30">
            <a:extLst>
              <a:ext uri="{FF2B5EF4-FFF2-40B4-BE49-F238E27FC236}">
                <a16:creationId xmlns:a16="http://schemas.microsoft.com/office/drawing/2014/main" id="{4CEEB6AB-4384-3741-A2C6-24768433774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218021" y="3394281"/>
            <a:ext cx="1100820" cy="1100820"/>
          </a:xfrm>
          <a:prstGeom prst="rect">
            <a:avLst/>
          </a:prstGeom>
        </p:spPr>
      </p:pic>
      <p:pic>
        <p:nvPicPr>
          <p:cNvPr id="33" name="Picture 32">
            <a:extLst>
              <a:ext uri="{FF2B5EF4-FFF2-40B4-BE49-F238E27FC236}">
                <a16:creationId xmlns:a16="http://schemas.microsoft.com/office/drawing/2014/main" id="{9C6396F3-B4B9-3F4B-89FC-B3FCED83423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09514" y="3362789"/>
            <a:ext cx="1086707" cy="1086707"/>
          </a:xfrm>
          <a:prstGeom prst="rect">
            <a:avLst/>
          </a:prstGeom>
        </p:spPr>
      </p:pic>
      <p:pic>
        <p:nvPicPr>
          <p:cNvPr id="35" name="Picture 34">
            <a:extLst>
              <a:ext uri="{FF2B5EF4-FFF2-40B4-BE49-F238E27FC236}">
                <a16:creationId xmlns:a16="http://schemas.microsoft.com/office/drawing/2014/main" id="{8C8B2AB4-81D7-FB49-98FB-FF4D8AC12C2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13309" y="3368283"/>
            <a:ext cx="1086707" cy="1086707"/>
          </a:xfrm>
          <a:prstGeom prst="rect">
            <a:avLst/>
          </a:prstGeom>
        </p:spPr>
      </p:pic>
    </p:spTree>
    <p:extLst>
      <p:ext uri="{BB962C8B-B14F-4D97-AF65-F5344CB8AC3E}">
        <p14:creationId xmlns:p14="http://schemas.microsoft.com/office/powerpoint/2010/main" val="334604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3542"/>
            <a:ext cx="12388362" cy="6874326"/>
          </a:xfrm>
          <a:prstGeom prst="rect">
            <a:avLst/>
          </a:prstGeom>
        </p:spPr>
      </p:pic>
      <p:sp>
        <p:nvSpPr>
          <p:cNvPr id="2" name="Title 1"/>
          <p:cNvSpPr>
            <a:spLocks noGrp="1"/>
          </p:cNvSpPr>
          <p:nvPr>
            <p:ph type="title"/>
          </p:nvPr>
        </p:nvSpPr>
        <p:spPr>
          <a:xfrm>
            <a:off x="1895847" y="1591267"/>
            <a:ext cx="8596668" cy="868517"/>
          </a:xfrm>
        </p:spPr>
        <p:txBody>
          <a:bodyPr>
            <a:normAutofit fontScale="90000"/>
          </a:bodyPr>
          <a:lstStyle/>
          <a:p>
            <a:pPr algn="ctr"/>
            <a:r>
              <a:rPr lang="en-AU" b="1" dirty="0">
                <a:solidFill>
                  <a:schemeClr val="bg1"/>
                </a:solidFill>
                <a:latin typeface="+mn-lt"/>
              </a:rPr>
              <a:t>The ANUSA Student Assistance Team can help with:</a:t>
            </a:r>
            <a:endParaRPr lang="en-AU" b="1" dirty="0">
              <a:solidFill>
                <a:schemeClr val="bg1"/>
              </a:solidFill>
              <a:latin typeface="+mn-lt"/>
              <a:cs typeface="Calibri" panose="020F0502020204030204" pitchFamily="34" charset="0"/>
            </a:endParaRPr>
          </a:p>
        </p:txBody>
      </p:sp>
      <p:sp>
        <p:nvSpPr>
          <p:cNvPr id="21" name="Rectangle 20">
            <a:extLst>
              <a:ext uri="{FF2B5EF4-FFF2-40B4-BE49-F238E27FC236}">
                <a16:creationId xmlns:a16="http://schemas.microsoft.com/office/drawing/2014/main" id="{9F566B86-1BE0-A247-BB46-AADF23ADC5F6}"/>
              </a:ext>
            </a:extLst>
          </p:cNvPr>
          <p:cNvSpPr/>
          <p:nvPr/>
        </p:nvSpPr>
        <p:spPr>
          <a:xfrm>
            <a:off x="1348034" y="2960017"/>
            <a:ext cx="9361299" cy="195134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Placeholder 2">
            <a:extLst>
              <a:ext uri="{FF2B5EF4-FFF2-40B4-BE49-F238E27FC236}">
                <a16:creationId xmlns:a16="http://schemas.microsoft.com/office/drawing/2014/main" id="{44B22EDF-9F42-6C4E-880E-70061300CEA2}"/>
              </a:ext>
            </a:extLst>
          </p:cNvPr>
          <p:cNvSpPr txBox="1">
            <a:spLocks/>
          </p:cNvSpPr>
          <p:nvPr/>
        </p:nvSpPr>
        <p:spPr>
          <a:xfrm>
            <a:off x="5401928" y="4269482"/>
            <a:ext cx="1624086" cy="41564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AU" sz="1500" dirty="0">
                <a:solidFill>
                  <a:schemeClr val="bg1"/>
                </a:solidFill>
              </a:rPr>
              <a:t>Emergency Accommodation</a:t>
            </a:r>
          </a:p>
        </p:txBody>
      </p:sp>
      <p:sp>
        <p:nvSpPr>
          <p:cNvPr id="23" name="Text Placeholder 2">
            <a:extLst>
              <a:ext uri="{FF2B5EF4-FFF2-40B4-BE49-F238E27FC236}">
                <a16:creationId xmlns:a16="http://schemas.microsoft.com/office/drawing/2014/main" id="{E836190D-B1A3-D34A-B4DC-D33BA55F5610}"/>
              </a:ext>
            </a:extLst>
          </p:cNvPr>
          <p:cNvSpPr txBox="1">
            <a:spLocks/>
          </p:cNvSpPr>
          <p:nvPr/>
        </p:nvSpPr>
        <p:spPr>
          <a:xfrm>
            <a:off x="1572699" y="4269780"/>
            <a:ext cx="2058153" cy="31245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AU" dirty="0">
                <a:solidFill>
                  <a:schemeClr val="bg1"/>
                </a:solidFill>
              </a:rPr>
              <a:t>Academic Issues</a:t>
            </a:r>
          </a:p>
        </p:txBody>
      </p:sp>
      <p:sp>
        <p:nvSpPr>
          <p:cNvPr id="24" name="Text Placeholder 2">
            <a:extLst>
              <a:ext uri="{FF2B5EF4-FFF2-40B4-BE49-F238E27FC236}">
                <a16:creationId xmlns:a16="http://schemas.microsoft.com/office/drawing/2014/main" id="{077ABFBD-4E8D-3F4A-87D5-034E6B710949}"/>
              </a:ext>
            </a:extLst>
          </p:cNvPr>
          <p:cNvSpPr txBox="1">
            <a:spLocks/>
          </p:cNvSpPr>
          <p:nvPr/>
        </p:nvSpPr>
        <p:spPr>
          <a:xfrm>
            <a:off x="9146792" y="4284840"/>
            <a:ext cx="1219338" cy="31245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AU" dirty="0">
                <a:solidFill>
                  <a:schemeClr val="bg1"/>
                </a:solidFill>
              </a:rPr>
              <a:t>And more!</a:t>
            </a:r>
          </a:p>
        </p:txBody>
      </p:sp>
      <p:sp>
        <p:nvSpPr>
          <p:cNvPr id="25" name="Text Placeholder 2">
            <a:extLst>
              <a:ext uri="{FF2B5EF4-FFF2-40B4-BE49-F238E27FC236}">
                <a16:creationId xmlns:a16="http://schemas.microsoft.com/office/drawing/2014/main" id="{100BABC8-B885-D645-9850-E8A035569123}"/>
              </a:ext>
            </a:extLst>
          </p:cNvPr>
          <p:cNvSpPr txBox="1">
            <a:spLocks/>
          </p:cNvSpPr>
          <p:nvPr/>
        </p:nvSpPr>
        <p:spPr>
          <a:xfrm>
            <a:off x="6988306" y="4277280"/>
            <a:ext cx="1941069" cy="55573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AU" dirty="0">
                <a:solidFill>
                  <a:schemeClr val="bg1"/>
                </a:solidFill>
              </a:rPr>
              <a:t>Referrals</a:t>
            </a:r>
          </a:p>
        </p:txBody>
      </p:sp>
      <p:sp>
        <p:nvSpPr>
          <p:cNvPr id="26" name="Text Placeholder 2">
            <a:extLst>
              <a:ext uri="{FF2B5EF4-FFF2-40B4-BE49-F238E27FC236}">
                <a16:creationId xmlns:a16="http://schemas.microsoft.com/office/drawing/2014/main" id="{45E9C894-2F9B-EF4A-9DC5-F1546941E179}"/>
              </a:ext>
            </a:extLst>
          </p:cNvPr>
          <p:cNvSpPr txBox="1">
            <a:spLocks/>
          </p:cNvSpPr>
          <p:nvPr/>
        </p:nvSpPr>
        <p:spPr>
          <a:xfrm>
            <a:off x="3817873" y="4299387"/>
            <a:ext cx="1378753" cy="312458"/>
          </a:xfrm>
          <a:prstGeom prst="rect">
            <a:avLst/>
          </a:prstGeom>
        </p:spPr>
        <p:txBody>
          <a:bodyPr vert="horz" lIns="91440" tIns="45720" rIns="91440" bIns="45720" rtlCol="0">
            <a:normAutofit fontScale="925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en-AU" dirty="0">
                <a:solidFill>
                  <a:schemeClr val="bg1"/>
                </a:solidFill>
              </a:rPr>
              <a:t>Financial Issues</a:t>
            </a:r>
          </a:p>
        </p:txBody>
      </p:sp>
      <p:pic>
        <p:nvPicPr>
          <p:cNvPr id="36" name="Picture 35">
            <a:extLst>
              <a:ext uri="{FF2B5EF4-FFF2-40B4-BE49-F238E27FC236}">
                <a16:creationId xmlns:a16="http://schemas.microsoft.com/office/drawing/2014/main" id="{D7F635A5-D3A3-9542-A7B6-A4D3BEACAE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15837" y="3119375"/>
            <a:ext cx="1139912" cy="1139912"/>
          </a:xfrm>
          <a:prstGeom prst="rect">
            <a:avLst/>
          </a:prstGeom>
        </p:spPr>
      </p:pic>
      <p:pic>
        <p:nvPicPr>
          <p:cNvPr id="38" name="Picture 37">
            <a:extLst>
              <a:ext uri="{FF2B5EF4-FFF2-40B4-BE49-F238E27FC236}">
                <a16:creationId xmlns:a16="http://schemas.microsoft.com/office/drawing/2014/main" id="{90C2B259-8FE0-854C-8F26-0304B8B38A7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07773" y="3104798"/>
            <a:ext cx="1139912" cy="1139912"/>
          </a:xfrm>
          <a:prstGeom prst="rect">
            <a:avLst/>
          </a:prstGeom>
        </p:spPr>
      </p:pic>
      <p:pic>
        <p:nvPicPr>
          <p:cNvPr id="40" name="Picture 39">
            <a:extLst>
              <a:ext uri="{FF2B5EF4-FFF2-40B4-BE49-F238E27FC236}">
                <a16:creationId xmlns:a16="http://schemas.microsoft.com/office/drawing/2014/main" id="{5778EE77-4E13-4E4C-A77A-D14B5779238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10702" y="3134463"/>
            <a:ext cx="1139912" cy="1139912"/>
          </a:xfrm>
          <a:prstGeom prst="rect">
            <a:avLst/>
          </a:prstGeom>
        </p:spPr>
      </p:pic>
      <p:pic>
        <p:nvPicPr>
          <p:cNvPr id="48" name="Picture 47">
            <a:extLst>
              <a:ext uri="{FF2B5EF4-FFF2-40B4-BE49-F238E27FC236}">
                <a16:creationId xmlns:a16="http://schemas.microsoft.com/office/drawing/2014/main" id="{6EFB1E83-59B6-C748-9EAB-F01006286D6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9172" y="3101654"/>
            <a:ext cx="1105672" cy="1105672"/>
          </a:xfrm>
          <a:prstGeom prst="rect">
            <a:avLst/>
          </a:prstGeom>
        </p:spPr>
      </p:pic>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r>
              <a:rPr lang="en-US" sz="8000" dirty="0">
                <a:solidFill>
                  <a:schemeClr val="bg1"/>
                </a:solidFill>
              </a:rPr>
              <a:t>&gt;</a:t>
            </a:r>
          </a:p>
        </p:txBody>
      </p:sp>
    </p:spTree>
    <p:extLst>
      <p:ext uri="{BB962C8B-B14F-4D97-AF65-F5344CB8AC3E}">
        <p14:creationId xmlns:p14="http://schemas.microsoft.com/office/powerpoint/2010/main" val="46956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87206" y="2968698"/>
            <a:ext cx="8596668" cy="868517"/>
          </a:xfrm>
        </p:spPr>
        <p:txBody>
          <a:bodyPr>
            <a:normAutofit/>
          </a:bodyPr>
          <a:lstStyle/>
          <a:p>
            <a:pPr algn="ctr"/>
            <a:r>
              <a:rPr lang="en-AU" b="1" dirty="0">
                <a:solidFill>
                  <a:schemeClr val="bg1"/>
                </a:solidFill>
                <a:latin typeface="+mn-lt"/>
                <a:cs typeface="Calibri" panose="020F0502020204030204" pitchFamily="34" charset="0"/>
              </a:rPr>
              <a:t>Services around Canberra</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Tree>
    <p:extLst>
      <p:ext uri="{BB962C8B-B14F-4D97-AF65-F5344CB8AC3E}">
        <p14:creationId xmlns:p14="http://schemas.microsoft.com/office/powerpoint/2010/main" val="3577993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862291" y="1469418"/>
            <a:ext cx="7330139" cy="868517"/>
          </a:xfrm>
        </p:spPr>
        <p:txBody>
          <a:bodyPr>
            <a:normAutofit/>
          </a:bodyPr>
          <a:lstStyle/>
          <a:p>
            <a:pPr algn="r"/>
            <a:r>
              <a:rPr lang="en-AU" b="1" dirty="0">
                <a:solidFill>
                  <a:schemeClr val="bg1"/>
                </a:solidFill>
                <a:latin typeface="+mn-lt"/>
                <a:cs typeface="Calibri" panose="020F0502020204030204" pitchFamily="34" charset="0"/>
              </a:rPr>
              <a:t>Outline of Presentation</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4" name="Rectangle 3"/>
          <p:cNvSpPr/>
          <p:nvPr/>
        </p:nvSpPr>
        <p:spPr>
          <a:xfrm>
            <a:off x="2096430" y="2337935"/>
            <a:ext cx="6096000" cy="3576364"/>
          </a:xfrm>
          <a:prstGeom prst="rect">
            <a:avLst/>
          </a:prstGeom>
        </p:spPr>
        <p:txBody>
          <a:bodyPr>
            <a:spAutoFit/>
          </a:bodyPr>
          <a:lstStyle/>
          <a:p>
            <a:pPr marL="228600" lvl="0" indent="-228600">
              <a:lnSpc>
                <a:spcPct val="90000"/>
              </a:lnSpc>
              <a:spcBef>
                <a:spcPts val="1000"/>
              </a:spcBef>
              <a:buFont typeface="Arial" panose="020B0604020202020204" pitchFamily="34" charset="0"/>
              <a:buChar char="•"/>
            </a:pPr>
            <a:r>
              <a:rPr lang="en-AU" sz="2800" dirty="0">
                <a:solidFill>
                  <a:schemeClr val="bg1"/>
                </a:solidFill>
              </a:rPr>
              <a:t>Transport</a:t>
            </a:r>
          </a:p>
          <a:p>
            <a:pPr marL="228600" lvl="0" indent="-228600">
              <a:lnSpc>
                <a:spcPct val="90000"/>
              </a:lnSpc>
              <a:spcBef>
                <a:spcPts val="1000"/>
              </a:spcBef>
              <a:buFont typeface="Arial" panose="020B0604020202020204" pitchFamily="34" charset="0"/>
              <a:buChar char="•"/>
            </a:pPr>
            <a:r>
              <a:rPr lang="en-AU" sz="2800" dirty="0">
                <a:solidFill>
                  <a:schemeClr val="bg1"/>
                </a:solidFill>
              </a:rPr>
              <a:t>Medical</a:t>
            </a:r>
          </a:p>
          <a:p>
            <a:pPr marL="228600" lvl="0" indent="-228600">
              <a:lnSpc>
                <a:spcPct val="90000"/>
              </a:lnSpc>
              <a:spcBef>
                <a:spcPts val="1000"/>
              </a:spcBef>
              <a:buFont typeface="Arial" panose="020B0604020202020204" pitchFamily="34" charset="0"/>
              <a:buChar char="•"/>
            </a:pPr>
            <a:r>
              <a:rPr lang="en-AU" sz="2800" dirty="0">
                <a:solidFill>
                  <a:schemeClr val="bg1"/>
                </a:solidFill>
              </a:rPr>
              <a:t>Shopping</a:t>
            </a:r>
          </a:p>
          <a:p>
            <a:pPr marL="228600" lvl="0" indent="-228600">
              <a:lnSpc>
                <a:spcPct val="90000"/>
              </a:lnSpc>
              <a:spcBef>
                <a:spcPts val="1000"/>
              </a:spcBef>
              <a:buFont typeface="Arial" panose="020B0604020202020204" pitchFamily="34" charset="0"/>
              <a:buChar char="•"/>
            </a:pPr>
            <a:r>
              <a:rPr lang="en-AU" sz="2800" dirty="0">
                <a:solidFill>
                  <a:schemeClr val="bg1"/>
                </a:solidFill>
              </a:rPr>
              <a:t>Communication</a:t>
            </a:r>
          </a:p>
          <a:p>
            <a:pPr marL="228600" lvl="0" indent="-228600">
              <a:lnSpc>
                <a:spcPct val="90000"/>
              </a:lnSpc>
              <a:spcBef>
                <a:spcPts val="1000"/>
              </a:spcBef>
              <a:buFont typeface="Arial" panose="020B0604020202020204" pitchFamily="34" charset="0"/>
              <a:buChar char="•"/>
            </a:pPr>
            <a:r>
              <a:rPr lang="en-AU" sz="2800" dirty="0">
                <a:solidFill>
                  <a:schemeClr val="bg1"/>
                </a:solidFill>
              </a:rPr>
              <a:t>Financial</a:t>
            </a:r>
          </a:p>
          <a:p>
            <a:pPr marL="228600" lvl="0" indent="-228600">
              <a:lnSpc>
                <a:spcPct val="90000"/>
              </a:lnSpc>
              <a:spcBef>
                <a:spcPts val="1000"/>
              </a:spcBef>
              <a:buFont typeface="Arial" panose="020B0604020202020204" pitchFamily="34" charset="0"/>
              <a:buChar char="•"/>
            </a:pPr>
            <a:r>
              <a:rPr lang="en-AU" sz="2800" dirty="0">
                <a:solidFill>
                  <a:schemeClr val="bg1"/>
                </a:solidFill>
              </a:rPr>
              <a:t>Employment</a:t>
            </a:r>
          </a:p>
          <a:p>
            <a:pPr marL="228600" lvl="0" indent="-228600">
              <a:lnSpc>
                <a:spcPct val="90000"/>
              </a:lnSpc>
              <a:spcBef>
                <a:spcPts val="1000"/>
              </a:spcBef>
              <a:buFont typeface="Arial" panose="020B0604020202020204" pitchFamily="34" charset="0"/>
              <a:buChar char="•"/>
            </a:pPr>
            <a:r>
              <a:rPr lang="en-AU" sz="2800" dirty="0">
                <a:solidFill>
                  <a:schemeClr val="bg1"/>
                </a:solidFill>
              </a:rPr>
              <a:t>Safety</a:t>
            </a:r>
          </a:p>
        </p:txBody>
      </p:sp>
    </p:spTree>
    <p:extLst>
      <p:ext uri="{BB962C8B-B14F-4D97-AF65-F5344CB8AC3E}">
        <p14:creationId xmlns:p14="http://schemas.microsoft.com/office/powerpoint/2010/main" val="3804781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7666" y="1094386"/>
            <a:ext cx="8596668" cy="868517"/>
          </a:xfrm>
        </p:spPr>
        <p:txBody>
          <a:bodyPr>
            <a:normAutofit/>
          </a:bodyPr>
          <a:lstStyle/>
          <a:p>
            <a:pPr algn="ctr"/>
            <a:r>
              <a:rPr lang="en-AU" b="1" dirty="0">
                <a:solidFill>
                  <a:schemeClr val="bg1"/>
                </a:solidFill>
                <a:latin typeface="+mn-lt"/>
                <a:cs typeface="Calibri" panose="020F0502020204030204" pitchFamily="34" charset="0"/>
              </a:rPr>
              <a:t>Public Transport</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6" name="Content Placeholder 2"/>
          <p:cNvSpPr>
            <a:spLocks noGrp="1"/>
          </p:cNvSpPr>
          <p:nvPr>
            <p:ph idx="1"/>
          </p:nvPr>
        </p:nvSpPr>
        <p:spPr>
          <a:xfrm>
            <a:off x="838200" y="1825625"/>
            <a:ext cx="10515600" cy="4351338"/>
          </a:xfrm>
        </p:spPr>
        <p:txBody>
          <a:bodyPr>
            <a:normAutofit fontScale="70000" lnSpcReduction="20000"/>
          </a:bodyPr>
          <a:lstStyle/>
          <a:p>
            <a:r>
              <a:rPr lang="en-AU" b="1" dirty="0">
                <a:solidFill>
                  <a:schemeClr val="bg1"/>
                </a:solidFill>
              </a:rPr>
              <a:t>Bus</a:t>
            </a:r>
            <a:r>
              <a:rPr lang="en-AU" dirty="0">
                <a:solidFill>
                  <a:schemeClr val="bg1"/>
                </a:solidFill>
              </a:rPr>
              <a:t> </a:t>
            </a:r>
          </a:p>
          <a:p>
            <a:pPr lvl="1"/>
            <a:r>
              <a:rPr lang="en-AU" dirty="0">
                <a:solidFill>
                  <a:schemeClr val="bg1"/>
                </a:solidFill>
              </a:rPr>
              <a:t>Public bus service – Action</a:t>
            </a:r>
          </a:p>
          <a:p>
            <a:pPr lvl="1"/>
            <a:r>
              <a:rPr lang="en-AU" dirty="0">
                <a:solidFill>
                  <a:schemeClr val="bg1"/>
                </a:solidFill>
              </a:rPr>
              <a:t>4 bus interchanges – Civic, Belconnen, Tuggeranong and Woden 	</a:t>
            </a:r>
          </a:p>
          <a:p>
            <a:pPr lvl="1"/>
            <a:r>
              <a:rPr lang="en-AU" dirty="0">
                <a:solidFill>
                  <a:schemeClr val="bg1"/>
                </a:solidFill>
              </a:rPr>
              <a:t>Plan your trip </a:t>
            </a:r>
          </a:p>
          <a:p>
            <a:pPr marL="457200" lvl="1" indent="0">
              <a:buNone/>
            </a:pPr>
            <a:r>
              <a:rPr lang="en-AU" dirty="0">
                <a:solidFill>
                  <a:schemeClr val="bg1"/>
                </a:solidFill>
              </a:rPr>
              <a:t>	- Use Google Maps</a:t>
            </a:r>
          </a:p>
          <a:p>
            <a:pPr marL="457200" lvl="1" indent="0">
              <a:buNone/>
            </a:pPr>
            <a:r>
              <a:rPr lang="en-AU" dirty="0">
                <a:solidFill>
                  <a:schemeClr val="bg1"/>
                </a:solidFill>
              </a:rPr>
              <a:t>	- Visit </a:t>
            </a:r>
            <a:r>
              <a:rPr lang="en-AU" dirty="0">
                <a:solidFill>
                  <a:schemeClr val="bg1"/>
                </a:solidFill>
                <a:hlinkClick r:id="rId4"/>
              </a:rPr>
              <a:t>www.action.act.gov.au</a:t>
            </a:r>
            <a:r>
              <a:rPr lang="en-AU" dirty="0">
                <a:solidFill>
                  <a:schemeClr val="bg1"/>
                </a:solidFill>
              </a:rPr>
              <a:t> for bus timetable</a:t>
            </a:r>
          </a:p>
          <a:p>
            <a:pPr marL="457200" lvl="1" indent="0">
              <a:buNone/>
            </a:pPr>
            <a:r>
              <a:rPr lang="en-AU" dirty="0">
                <a:solidFill>
                  <a:schemeClr val="bg1"/>
                </a:solidFill>
              </a:rPr>
              <a:t>	- Ask the driver where they’re heading if you’re unsure of the bus’s destination</a:t>
            </a:r>
          </a:p>
          <a:p>
            <a:pPr marL="457200" lvl="1" indent="0">
              <a:buNone/>
            </a:pPr>
            <a:r>
              <a:rPr lang="en-AU" dirty="0">
                <a:solidFill>
                  <a:schemeClr val="bg1"/>
                </a:solidFill>
              </a:rPr>
              <a:t>	- ACTION’s NXTBUS: real time which buses are due within the next 90 minutes. </a:t>
            </a:r>
          </a:p>
          <a:p>
            <a:pPr marL="457200" lvl="1" indent="0">
              <a:buNone/>
            </a:pPr>
            <a:r>
              <a:rPr lang="en-AU" dirty="0">
                <a:solidFill>
                  <a:schemeClr val="bg1"/>
                </a:solidFill>
              </a:rPr>
              <a:t>	- If you need to take your bike on the bus, look out for the Blue Rapid or Red Rapid services, which have 	specially designed carry racks</a:t>
            </a:r>
          </a:p>
          <a:p>
            <a:pPr marL="457200" lvl="1" indent="0">
              <a:buNone/>
            </a:pPr>
            <a:r>
              <a:rPr lang="en-AU" dirty="0">
                <a:solidFill>
                  <a:schemeClr val="bg1"/>
                </a:solidFill>
              </a:rPr>
              <a:t>	- </a:t>
            </a:r>
            <a:r>
              <a:rPr lang="en-AU" dirty="0" err="1">
                <a:solidFill>
                  <a:schemeClr val="bg1"/>
                </a:solidFill>
              </a:rPr>
              <a:t>Myway</a:t>
            </a:r>
            <a:r>
              <a:rPr lang="en-AU" dirty="0">
                <a:solidFill>
                  <a:schemeClr val="bg1"/>
                </a:solidFill>
              </a:rPr>
              <a:t> – Tertiary student card, paying by cash vs by </a:t>
            </a:r>
            <a:r>
              <a:rPr lang="en-AU" dirty="0" err="1">
                <a:solidFill>
                  <a:schemeClr val="bg1"/>
                </a:solidFill>
              </a:rPr>
              <a:t>Myway</a:t>
            </a:r>
            <a:endParaRPr lang="en-AU" dirty="0">
              <a:solidFill>
                <a:schemeClr val="bg1"/>
              </a:solidFill>
            </a:endParaRPr>
          </a:p>
          <a:p>
            <a:pPr marL="457200" lvl="1" indent="0">
              <a:buNone/>
            </a:pPr>
            <a:r>
              <a:rPr lang="en-AU" dirty="0">
                <a:solidFill>
                  <a:schemeClr val="bg1"/>
                </a:solidFill>
              </a:rPr>
              <a:t>	- </a:t>
            </a:r>
            <a:r>
              <a:rPr lang="en-AU" dirty="0" err="1">
                <a:solidFill>
                  <a:schemeClr val="bg1"/>
                </a:solidFill>
              </a:rPr>
              <a:t>MyWay</a:t>
            </a:r>
            <a:r>
              <a:rPr lang="en-AU" dirty="0">
                <a:solidFill>
                  <a:schemeClr val="bg1"/>
                </a:solidFill>
              </a:rPr>
              <a:t> recharge centres: </a:t>
            </a:r>
            <a:r>
              <a:rPr lang="en-AU" dirty="0">
                <a:solidFill>
                  <a:schemeClr val="bg1"/>
                </a:solidFill>
                <a:hlinkClick r:id="rId5"/>
              </a:rPr>
              <a:t>https://www.transport.act.gov.au/tickets-and-myway/get-myway/recharge-agents#city</a:t>
            </a:r>
            <a:r>
              <a:rPr lang="en-AU" dirty="0">
                <a:solidFill>
                  <a:schemeClr val="bg1"/>
                </a:solidFill>
              </a:rPr>
              <a:t> </a:t>
            </a:r>
          </a:p>
          <a:p>
            <a:pPr lvl="1"/>
            <a:endParaRPr lang="en-AU" dirty="0">
              <a:solidFill>
                <a:schemeClr val="bg1"/>
              </a:solidFill>
            </a:endParaRPr>
          </a:p>
          <a:p>
            <a:r>
              <a:rPr lang="en-AU" b="1" dirty="0">
                <a:solidFill>
                  <a:schemeClr val="bg1"/>
                </a:solidFill>
              </a:rPr>
              <a:t>Canberra Metro </a:t>
            </a:r>
            <a:r>
              <a:rPr lang="en-AU" dirty="0">
                <a:solidFill>
                  <a:schemeClr val="bg1"/>
                </a:solidFill>
              </a:rPr>
              <a:t>– Gungahlin to Civic (through Braddon, Dickson, Lyneham)</a:t>
            </a:r>
          </a:p>
          <a:p>
            <a:r>
              <a:rPr lang="en-AU" b="1" dirty="0">
                <a:solidFill>
                  <a:schemeClr val="bg1"/>
                </a:solidFill>
              </a:rPr>
              <a:t>Taxis, Ride sharing services</a:t>
            </a:r>
            <a:r>
              <a:rPr lang="en-AU" dirty="0">
                <a:solidFill>
                  <a:schemeClr val="bg1"/>
                </a:solidFill>
              </a:rPr>
              <a:t> (Uber &amp; Ola)</a:t>
            </a:r>
            <a:endParaRPr lang="en-AU" dirty="0"/>
          </a:p>
        </p:txBody>
      </p:sp>
    </p:spTree>
    <p:extLst>
      <p:ext uri="{BB962C8B-B14F-4D97-AF65-F5344CB8AC3E}">
        <p14:creationId xmlns:p14="http://schemas.microsoft.com/office/powerpoint/2010/main" val="3261684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FC27DF4-0225-5541-BBCF-08541CA764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88362" cy="6874326"/>
          </a:xfrm>
          <a:prstGeom prst="rect">
            <a:avLst/>
          </a:prstGeom>
        </p:spPr>
      </p:pic>
      <p:sp>
        <p:nvSpPr>
          <p:cNvPr id="2" name="Title 1"/>
          <p:cNvSpPr>
            <a:spLocks noGrp="1"/>
          </p:cNvSpPr>
          <p:nvPr>
            <p:ph type="title"/>
          </p:nvPr>
        </p:nvSpPr>
        <p:spPr>
          <a:xfrm>
            <a:off x="1797666" y="1094386"/>
            <a:ext cx="8596668" cy="868517"/>
          </a:xfrm>
        </p:spPr>
        <p:txBody>
          <a:bodyPr>
            <a:normAutofit/>
          </a:bodyPr>
          <a:lstStyle/>
          <a:p>
            <a:pPr algn="ctr"/>
            <a:r>
              <a:rPr lang="en-AU" b="1" dirty="0">
                <a:solidFill>
                  <a:schemeClr val="bg1"/>
                </a:solidFill>
                <a:latin typeface="+mn-lt"/>
                <a:cs typeface="Calibri" panose="020F0502020204030204" pitchFamily="34" charset="0"/>
              </a:rPr>
              <a:t>Transport</a:t>
            </a:r>
          </a:p>
        </p:txBody>
      </p:sp>
      <p:sp>
        <p:nvSpPr>
          <p:cNvPr id="51" name="TextBox 50">
            <a:extLst>
              <a:ext uri="{FF2B5EF4-FFF2-40B4-BE49-F238E27FC236}">
                <a16:creationId xmlns:a16="http://schemas.microsoft.com/office/drawing/2014/main" id="{43851275-3F67-E04C-A8F7-6CC6633972B7}"/>
              </a:ext>
            </a:extLst>
          </p:cNvPr>
          <p:cNvSpPr txBox="1"/>
          <p:nvPr/>
        </p:nvSpPr>
        <p:spPr>
          <a:xfrm>
            <a:off x="9312248" y="2968698"/>
            <a:ext cx="1225484" cy="1323439"/>
          </a:xfrm>
          <a:prstGeom prst="rect">
            <a:avLst/>
          </a:prstGeom>
          <a:noFill/>
        </p:spPr>
        <p:txBody>
          <a:bodyPr wrap="square" rtlCol="0">
            <a:spAutoFit/>
          </a:bodyPr>
          <a:lstStyle/>
          <a:p>
            <a:endParaRPr lang="en-US" sz="8000" dirty="0">
              <a:solidFill>
                <a:schemeClr val="bg1"/>
              </a:solidFill>
            </a:endParaRPr>
          </a:p>
        </p:txBody>
      </p:sp>
      <p:sp>
        <p:nvSpPr>
          <p:cNvPr id="7" name="Content Placeholder 2"/>
          <p:cNvSpPr txBox="1">
            <a:spLocks/>
          </p:cNvSpPr>
          <p:nvPr/>
        </p:nvSpPr>
        <p:spPr>
          <a:xfrm>
            <a:off x="936381" y="1821584"/>
            <a:ext cx="10515600" cy="435133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dirty="0">
                <a:solidFill>
                  <a:schemeClr val="bg1"/>
                </a:solidFill>
              </a:rPr>
              <a:t>Bikes</a:t>
            </a:r>
          </a:p>
          <a:p>
            <a:pPr lvl="1"/>
            <a:r>
              <a:rPr lang="en-AU" dirty="0">
                <a:solidFill>
                  <a:schemeClr val="bg1"/>
                </a:solidFill>
              </a:rPr>
              <a:t>It is estimated that a student spends $750-$1500/ annum on transport</a:t>
            </a:r>
          </a:p>
          <a:p>
            <a:pPr lvl="1"/>
            <a:r>
              <a:rPr lang="en-AU" dirty="0">
                <a:solidFill>
                  <a:schemeClr val="bg1"/>
                </a:solidFill>
              </a:rPr>
              <a:t>Places to buy bikes: Gumtree, Facebook </a:t>
            </a:r>
            <a:r>
              <a:rPr lang="en-AU" dirty="0" smtClean="0">
                <a:solidFill>
                  <a:schemeClr val="bg1"/>
                </a:solidFill>
              </a:rPr>
              <a:t>marketplaces, PARSA Cycles</a:t>
            </a:r>
            <a:endParaRPr lang="en-AU" dirty="0">
              <a:solidFill>
                <a:schemeClr val="bg1"/>
              </a:solidFill>
            </a:endParaRPr>
          </a:p>
          <a:p>
            <a:pPr lvl="1"/>
            <a:r>
              <a:rPr lang="en-AU" dirty="0">
                <a:solidFill>
                  <a:schemeClr val="bg1"/>
                </a:solidFill>
              </a:rPr>
              <a:t>Illegal to ride bike without helmet</a:t>
            </a:r>
          </a:p>
          <a:p>
            <a:pPr lvl="1"/>
            <a:r>
              <a:rPr lang="en-AU" dirty="0">
                <a:solidFill>
                  <a:schemeClr val="bg1"/>
                </a:solidFill>
              </a:rPr>
              <a:t>Must have a light on your bike if riding at night</a:t>
            </a:r>
          </a:p>
          <a:p>
            <a:pPr lvl="1"/>
            <a:r>
              <a:rPr lang="en-AU" dirty="0">
                <a:solidFill>
                  <a:schemeClr val="bg1"/>
                </a:solidFill>
              </a:rPr>
              <a:t>Lock your bikes	</a:t>
            </a:r>
          </a:p>
          <a:p>
            <a:r>
              <a:rPr lang="en-AU" dirty="0">
                <a:solidFill>
                  <a:schemeClr val="bg1"/>
                </a:solidFill>
              </a:rPr>
              <a:t>Scooter</a:t>
            </a:r>
          </a:p>
          <a:p>
            <a:pPr lvl="1"/>
            <a:r>
              <a:rPr lang="en-AU" dirty="0">
                <a:solidFill>
                  <a:schemeClr val="bg1"/>
                </a:solidFill>
              </a:rPr>
              <a:t>Neuron and Beam (download the App to access)</a:t>
            </a:r>
          </a:p>
          <a:p>
            <a:pPr lvl="1"/>
            <a:r>
              <a:rPr lang="en-AU" dirty="0">
                <a:solidFill>
                  <a:schemeClr val="bg1"/>
                </a:solidFill>
              </a:rPr>
              <a:t>Please wear the provided helmet! </a:t>
            </a:r>
          </a:p>
          <a:p>
            <a:r>
              <a:rPr lang="en-AU" dirty="0">
                <a:solidFill>
                  <a:schemeClr val="bg1"/>
                </a:solidFill>
              </a:rPr>
              <a:t>Access Canberra</a:t>
            </a:r>
          </a:p>
          <a:p>
            <a:pPr lvl="1"/>
            <a:r>
              <a:rPr lang="en-AU" dirty="0">
                <a:solidFill>
                  <a:schemeClr val="bg1"/>
                </a:solidFill>
              </a:rPr>
              <a:t>Driving licence </a:t>
            </a:r>
            <a:r>
              <a:rPr lang="en-AU" dirty="0">
                <a:solidFill>
                  <a:schemeClr val="bg1"/>
                </a:solidFill>
                <a:hlinkClick r:id="rId4"/>
              </a:rPr>
              <a:t>https://www.accesscanberra.act.gov.au/app/answers/detail/a_id/1581#!tabs-2</a:t>
            </a:r>
            <a:r>
              <a:rPr lang="en-AU" dirty="0">
                <a:solidFill>
                  <a:schemeClr val="bg1"/>
                </a:solidFill>
              </a:rPr>
              <a:t>  </a:t>
            </a:r>
          </a:p>
          <a:p>
            <a:pPr lvl="1"/>
            <a:r>
              <a:rPr lang="en-AU" dirty="0">
                <a:solidFill>
                  <a:schemeClr val="bg1"/>
                </a:solidFill>
              </a:rPr>
              <a:t>Proof of age card (Civic Library) </a:t>
            </a:r>
            <a:r>
              <a:rPr lang="en-AU" dirty="0">
                <a:solidFill>
                  <a:schemeClr val="bg1"/>
                </a:solidFill>
                <a:hlinkClick r:id="rId5"/>
              </a:rPr>
              <a:t>https://www.accesscanberra.act.gov.au/app/answers/detail/a_id/51/~/proof-of-identity-cards</a:t>
            </a:r>
            <a:r>
              <a:rPr lang="en-AU" dirty="0">
                <a:solidFill>
                  <a:schemeClr val="bg1"/>
                </a:solidFill>
              </a:rPr>
              <a:t> </a:t>
            </a:r>
            <a:endParaRPr lang="en-AU" dirty="0"/>
          </a:p>
          <a:p>
            <a:endParaRPr lang="en-AU" dirty="0"/>
          </a:p>
        </p:txBody>
      </p:sp>
    </p:spTree>
    <p:extLst>
      <p:ext uri="{BB962C8B-B14F-4D97-AF65-F5344CB8AC3E}">
        <p14:creationId xmlns:p14="http://schemas.microsoft.com/office/powerpoint/2010/main" val="4263922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19890</TotalTime>
  <Words>1333</Words>
  <Application>Microsoft Office PowerPoint</Application>
  <PresentationFormat>Widescreen</PresentationFormat>
  <Paragraphs>235</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ANU Students’ Association (ANUSA)</vt:lpstr>
      <vt:lpstr>Three Pillars of ANUSA</vt:lpstr>
      <vt:lpstr>Free Legal Advice</vt:lpstr>
      <vt:lpstr>The ANUSA Student Assistance Team can help with:</vt:lpstr>
      <vt:lpstr>Services around Canberra</vt:lpstr>
      <vt:lpstr>Outline of Presentation</vt:lpstr>
      <vt:lpstr>Public Transport</vt:lpstr>
      <vt:lpstr>Transport</vt:lpstr>
      <vt:lpstr>Medical</vt:lpstr>
      <vt:lpstr>Shopping</vt:lpstr>
      <vt:lpstr>Communication</vt:lpstr>
      <vt:lpstr>Financial</vt:lpstr>
      <vt:lpstr>Employment</vt:lpstr>
      <vt:lpstr>Safety</vt:lpstr>
      <vt:lpstr>Sexual Assault and Sexual Harassment</vt:lpstr>
      <vt:lpstr>Contact ANUSA</vt:lpstr>
      <vt:lpstr>Questions?</vt:lpstr>
    </vt:vector>
  </TitlesOfParts>
  <Company>The Australian National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Services around canberra</dc:title>
  <dc:creator>Hassan Riaz</dc:creator>
  <cp:lastModifiedBy>Emily Yam</cp:lastModifiedBy>
  <cp:revision>62</cp:revision>
  <dcterms:created xsi:type="dcterms:W3CDTF">2019-01-21T23:36:34Z</dcterms:created>
  <dcterms:modified xsi:type="dcterms:W3CDTF">2021-02-15T23:04:23Z</dcterms:modified>
</cp:coreProperties>
</file>